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6"/>
  </p:notesMasterIdLst>
  <p:sldIdLst>
    <p:sldId id="322" r:id="rId2"/>
    <p:sldId id="306" r:id="rId3"/>
    <p:sldId id="386" r:id="rId4"/>
    <p:sldId id="324" r:id="rId5"/>
    <p:sldId id="387" r:id="rId6"/>
    <p:sldId id="388" r:id="rId7"/>
    <p:sldId id="357" r:id="rId8"/>
    <p:sldId id="359" r:id="rId9"/>
    <p:sldId id="366" r:id="rId10"/>
    <p:sldId id="389" r:id="rId11"/>
    <p:sldId id="407" r:id="rId12"/>
    <p:sldId id="361" r:id="rId13"/>
    <p:sldId id="390" r:id="rId14"/>
    <p:sldId id="391" r:id="rId15"/>
    <p:sldId id="394" r:id="rId16"/>
    <p:sldId id="406" r:id="rId17"/>
    <p:sldId id="325" r:id="rId18"/>
    <p:sldId id="364" r:id="rId19"/>
    <p:sldId id="395" r:id="rId20"/>
    <p:sldId id="365" r:id="rId21"/>
    <p:sldId id="396" r:id="rId22"/>
    <p:sldId id="397" r:id="rId23"/>
    <p:sldId id="398" r:id="rId24"/>
    <p:sldId id="369" r:id="rId25"/>
    <p:sldId id="370" r:id="rId26"/>
    <p:sldId id="371" r:id="rId27"/>
    <p:sldId id="399" r:id="rId28"/>
    <p:sldId id="372" r:id="rId29"/>
    <p:sldId id="400" r:id="rId30"/>
    <p:sldId id="376" r:id="rId31"/>
    <p:sldId id="401" r:id="rId32"/>
    <p:sldId id="373" r:id="rId33"/>
    <p:sldId id="402" r:id="rId34"/>
    <p:sldId id="404" r:id="rId35"/>
    <p:sldId id="408" r:id="rId36"/>
    <p:sldId id="410" r:id="rId37"/>
    <p:sldId id="411" r:id="rId38"/>
    <p:sldId id="412" r:id="rId39"/>
    <p:sldId id="377" r:id="rId40"/>
    <p:sldId id="382" r:id="rId41"/>
    <p:sldId id="381" r:id="rId42"/>
    <p:sldId id="405" r:id="rId43"/>
    <p:sldId id="379" r:id="rId44"/>
    <p:sldId id="380" r:id="rId4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322"/>
            <p14:sldId id="306"/>
            <p14:sldId id="386"/>
            <p14:sldId id="324"/>
            <p14:sldId id="387"/>
            <p14:sldId id="388"/>
            <p14:sldId id="357"/>
            <p14:sldId id="359"/>
            <p14:sldId id="366"/>
            <p14:sldId id="389"/>
            <p14:sldId id="407"/>
            <p14:sldId id="361"/>
            <p14:sldId id="390"/>
            <p14:sldId id="391"/>
            <p14:sldId id="394"/>
            <p14:sldId id="406"/>
            <p14:sldId id="325"/>
            <p14:sldId id="364"/>
            <p14:sldId id="395"/>
            <p14:sldId id="365"/>
            <p14:sldId id="396"/>
            <p14:sldId id="397"/>
            <p14:sldId id="398"/>
            <p14:sldId id="369"/>
            <p14:sldId id="370"/>
            <p14:sldId id="371"/>
            <p14:sldId id="399"/>
            <p14:sldId id="372"/>
            <p14:sldId id="400"/>
            <p14:sldId id="376"/>
            <p14:sldId id="401"/>
            <p14:sldId id="373"/>
            <p14:sldId id="402"/>
            <p14:sldId id="404"/>
            <p14:sldId id="408"/>
            <p14:sldId id="410"/>
            <p14:sldId id="411"/>
            <p14:sldId id="412"/>
            <p14:sldId id="377"/>
            <p14:sldId id="382"/>
            <p14:sldId id="381"/>
            <p14:sldId id="405"/>
            <p14:sldId id="379"/>
            <p14:sldId id="380"/>
          </p14:sldIdLst>
        </p14:section>
        <p14:section name="제목 없는 구역" id="{4AD41F91-AE94-48D3-B1BB-2C0D5B7EA2E9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D2FF"/>
    <a:srgbClr val="F5FAF4"/>
    <a:srgbClr val="DDF0C8"/>
    <a:srgbClr val="FFD653"/>
    <a:srgbClr val="EBF4E8"/>
    <a:srgbClr val="ADCFA1"/>
    <a:srgbClr val="EDECE5"/>
    <a:srgbClr val="BAE18F"/>
    <a:srgbClr val="F1F5F4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36" autoAdjust="0"/>
    <p:restoredTop sz="80767" autoAdjust="0"/>
  </p:normalViewPr>
  <p:slideViewPr>
    <p:cSldViewPr>
      <p:cViewPr varScale="1">
        <p:scale>
          <a:sx n="104" d="100"/>
          <a:sy n="104" d="100"/>
        </p:scale>
        <p:origin x="387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47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jpeg>
</file>

<file path=ppt/media/image48.png>
</file>

<file path=ppt/media/image49.png>
</file>

<file path=ppt/media/image5.jpeg>
</file>

<file path=ppt/media/image50.jpeg>
</file>

<file path=ppt/media/image51.jpeg>
</file>

<file path=ppt/media/image52.jpe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2018-01-04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5277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436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591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9548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488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132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789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923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rgbClr val="FFFF00"/>
                </a:solidFill>
                <a:latin typeface="HY나무M" pitchFamily="18" charset="-127"/>
                <a:ea typeface="HY나무M" pitchFamily="18" charset="-127"/>
              </a:defRPr>
            </a:lvl1pPr>
          </a:lstStyle>
          <a:p>
            <a:r>
              <a:rPr lang="ko-KR" altLang="en-US" dirty="0" smtClean="0"/>
              <a:t>명품 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6BD2C2-3D3B-4E94-BD92-61B02C5F4DE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90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514350" indent="-514350">
              <a:buSzPct val="100000"/>
              <a:buFont typeface="+mj-lt"/>
              <a:buAutoNum type="arabicPeriod"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>
            <a:lvl1pPr eaLnBrk="1" latinLnBrk="0" hangingPunct="1">
              <a:defRPr sz="2000"/>
            </a:lvl1pPr>
            <a:lvl2pPr eaLnBrk="1" latinLnBrk="0" hangingPunct="1">
              <a:defRPr sz="1800"/>
            </a:lvl2pPr>
            <a:lvl3pPr eaLnBrk="1" latinLnBrk="0" hangingPunct="1">
              <a:defRPr sz="1600"/>
            </a:lvl3pPr>
            <a:lvl4pPr eaLnBrk="1" latinLnBrk="0" hangingPunct="1">
              <a:defRPr sz="1400"/>
            </a:lvl4pPr>
            <a:lvl5pPr eaLnBrk="1" latinLnBrk="0" hangingPunct="1">
              <a:defRPr sz="1200"/>
            </a:lvl5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altLang="ko-KR" dirty="0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>
            <a:lvl1pPr eaLnBrk="1" latinLnBrk="0" hangingPunct="1">
              <a:defRPr sz="2000"/>
            </a:lvl1pPr>
            <a:lvl2pPr eaLnBrk="1" latinLnBrk="0" hangingPunct="1">
              <a:defRPr sz="1800"/>
            </a:lvl2pPr>
            <a:lvl3pPr eaLnBrk="1" latinLnBrk="0" hangingPunct="1">
              <a:defRPr sz="1600"/>
            </a:lvl3pPr>
            <a:lvl4pPr eaLnBrk="1" latinLnBrk="0" hangingPunct="1">
              <a:defRPr sz="1400"/>
            </a:lvl4pPr>
            <a:lvl5pPr eaLnBrk="1" latinLnBrk="0" hangingPunct="1">
              <a:defRPr sz="1200"/>
            </a:lvl5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altLang="ko-KR" dirty="0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12" Type="http://schemas.openxmlformats.org/officeDocument/2006/relationships/image" Target="../media/image53.jpe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jpeg"/><Relationship Id="rId11" Type="http://schemas.openxmlformats.org/officeDocument/2006/relationships/image" Target="../media/image52.jpeg"/><Relationship Id="rId5" Type="http://schemas.openxmlformats.org/officeDocument/2006/relationships/image" Target="../media/image46.png"/><Relationship Id="rId10" Type="http://schemas.openxmlformats.org/officeDocument/2006/relationships/image" Target="../media/image51.jpeg"/><Relationship Id="rId4" Type="http://schemas.openxmlformats.org/officeDocument/2006/relationships/image" Target="../media/image45.jpeg"/><Relationship Id="rId9" Type="http://schemas.openxmlformats.org/officeDocument/2006/relationships/image" Target="../media/image50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웹 프로그래밍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304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여러 웹 브라우저의 특징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ko-KR" dirty="0" smtClean="0"/>
              <a:t>Netscape Navigator</a:t>
            </a:r>
          </a:p>
          <a:p>
            <a:pPr lvl="1"/>
            <a:r>
              <a:rPr lang="ko-KR" altLang="en-US" dirty="0" smtClean="0"/>
              <a:t>일반인도 쉽게 사용하도록 </a:t>
            </a:r>
            <a:r>
              <a:rPr lang="en-US" altLang="ko-KR" dirty="0" smtClean="0"/>
              <a:t>GUI</a:t>
            </a:r>
            <a:r>
              <a:rPr lang="ko-KR" altLang="en-US" dirty="0" smtClean="0"/>
              <a:t>를 갖춘 최초의 브라우저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1993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Marc </a:t>
            </a:r>
            <a:r>
              <a:rPr lang="en-US" altLang="ko-KR" dirty="0" smtClean="0"/>
              <a:t>Andreessen </a:t>
            </a:r>
            <a:r>
              <a:rPr lang="ko-KR" altLang="en-US" dirty="0" smtClean="0"/>
              <a:t>개발</a:t>
            </a:r>
            <a:r>
              <a:rPr lang="en-US" altLang="ko-KR" dirty="0" smtClean="0"/>
              <a:t>. Netscape </a:t>
            </a:r>
            <a:r>
              <a:rPr lang="ko-KR" altLang="en-US" dirty="0" smtClean="0"/>
              <a:t>사 창업</a:t>
            </a:r>
            <a:endParaRPr lang="en-US" altLang="ko-KR" dirty="0" smtClean="0"/>
          </a:p>
          <a:p>
            <a:r>
              <a:rPr lang="en-US" altLang="ko-KR" dirty="0" smtClean="0"/>
              <a:t>Internet Explorer</a:t>
            </a:r>
          </a:p>
          <a:p>
            <a:pPr lvl="1"/>
            <a:r>
              <a:rPr lang="en-US" altLang="ko-KR" dirty="0" smtClean="0"/>
              <a:t>1995</a:t>
            </a:r>
            <a:r>
              <a:rPr lang="ko-KR" altLang="en-US" dirty="0" smtClean="0"/>
              <a:t>년 마이크로소프트에서 개발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윈도우 운영체제에 끼워 배포하여 순식간에 </a:t>
            </a:r>
            <a:r>
              <a:rPr lang="en-US" altLang="ko-KR" dirty="0" smtClean="0"/>
              <a:t>Netscape </a:t>
            </a:r>
            <a:r>
              <a:rPr lang="ko-KR" altLang="en-US" dirty="0" smtClean="0"/>
              <a:t>잠식</a:t>
            </a:r>
            <a:r>
              <a:rPr lang="en-US" altLang="ko-KR" dirty="0" smtClean="0"/>
              <a:t> </a:t>
            </a:r>
          </a:p>
          <a:p>
            <a:r>
              <a:rPr lang="en-US" altLang="ko-KR" dirty="0" smtClean="0"/>
              <a:t>Opera</a:t>
            </a:r>
          </a:p>
          <a:p>
            <a:pPr lvl="1"/>
            <a:r>
              <a:rPr lang="en-US" altLang="ko-KR" dirty="0" smtClean="0"/>
              <a:t>1994</a:t>
            </a:r>
            <a:r>
              <a:rPr lang="ko-KR" altLang="en-US" dirty="0" smtClean="0"/>
              <a:t>년 오페라 소프트웨어에서  개발</a:t>
            </a:r>
            <a:r>
              <a:rPr lang="en-US" altLang="ko-KR" dirty="0" smtClean="0"/>
              <a:t>. 1996</a:t>
            </a:r>
            <a:r>
              <a:rPr lang="ko-KR" altLang="en-US" dirty="0" smtClean="0"/>
              <a:t>년에 출시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프로그램 크기 작고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렌더링</a:t>
            </a:r>
            <a:r>
              <a:rPr lang="ko-KR" altLang="en-US" dirty="0" smtClean="0"/>
              <a:t> 속도 빠름</a:t>
            </a:r>
            <a:r>
              <a:rPr lang="en-US" altLang="ko-KR" dirty="0" smtClean="0"/>
              <a:t>. </a:t>
            </a:r>
            <a:r>
              <a:rPr lang="ko-KR" altLang="en-US" dirty="0" smtClean="0"/>
              <a:t>사용 미미</a:t>
            </a:r>
            <a:endParaRPr lang="en-US" altLang="ko-KR" dirty="0" smtClean="0"/>
          </a:p>
          <a:p>
            <a:r>
              <a:rPr lang="en-US" altLang="ko-KR" dirty="0" smtClean="0"/>
              <a:t>Safari</a:t>
            </a:r>
          </a:p>
          <a:p>
            <a:pPr lvl="1"/>
            <a:r>
              <a:rPr lang="en-US" altLang="ko-KR" dirty="0" smtClean="0"/>
              <a:t>2003</a:t>
            </a:r>
            <a:r>
              <a:rPr lang="ko-KR" altLang="en-US" dirty="0" smtClean="0"/>
              <a:t>년 애플에서 개발</a:t>
            </a:r>
            <a:r>
              <a:rPr lang="en-US" altLang="ko-KR" dirty="0" smtClean="0"/>
              <a:t>. Mac </a:t>
            </a:r>
            <a:r>
              <a:rPr lang="ko-KR" altLang="en-US" dirty="0" smtClean="0"/>
              <a:t> </a:t>
            </a:r>
            <a:r>
              <a:rPr lang="en-US" altLang="ko-KR" dirty="0" smtClean="0"/>
              <a:t>OS</a:t>
            </a:r>
            <a:r>
              <a:rPr lang="ko-KR" altLang="en-US" dirty="0" smtClean="0"/>
              <a:t>와 </a:t>
            </a:r>
            <a:r>
              <a:rPr lang="ko-KR" altLang="en-US" dirty="0" err="1" smtClean="0"/>
              <a:t>모바일</a:t>
            </a:r>
            <a:r>
              <a:rPr lang="ko-KR" altLang="en-US" dirty="0" smtClean="0"/>
              <a:t> </a:t>
            </a:r>
            <a:r>
              <a:rPr lang="en-US" altLang="ko-KR" dirty="0" smtClean="0"/>
              <a:t>iOS</a:t>
            </a:r>
            <a:r>
              <a:rPr lang="ko-KR" altLang="en-US" dirty="0" smtClean="0"/>
              <a:t>에서 실행</a:t>
            </a:r>
            <a:endParaRPr lang="en-US" altLang="ko-KR" dirty="0" smtClean="0"/>
          </a:p>
          <a:p>
            <a:r>
              <a:rPr lang="en-US" altLang="ko-KR" dirty="0" smtClean="0"/>
              <a:t>Mozilla Firefox</a:t>
            </a:r>
          </a:p>
          <a:p>
            <a:pPr lvl="1"/>
            <a:r>
              <a:rPr lang="en-US" altLang="ko-KR" dirty="0" smtClean="0"/>
              <a:t>2002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Mozilla  </a:t>
            </a:r>
            <a:r>
              <a:rPr lang="ko-KR" altLang="en-US" dirty="0" smtClean="0"/>
              <a:t>재단에서 개발</a:t>
            </a:r>
            <a:r>
              <a:rPr lang="en-US" altLang="ko-KR" dirty="0" smtClean="0"/>
              <a:t>. W3C</a:t>
            </a:r>
            <a:r>
              <a:rPr lang="ko-KR" altLang="en-US" dirty="0" smtClean="0"/>
              <a:t>의 표준안에 가장 충실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Mozilla </a:t>
            </a:r>
            <a:r>
              <a:rPr lang="ko-KR" altLang="en-US" dirty="0" smtClean="0"/>
              <a:t>재단은 </a:t>
            </a:r>
            <a:r>
              <a:rPr lang="en-US" altLang="ko-KR" dirty="0" smtClean="0"/>
              <a:t>Netscape </a:t>
            </a:r>
            <a:r>
              <a:rPr lang="ko-KR" altLang="en-US" dirty="0" smtClean="0"/>
              <a:t>사가 브라우저</a:t>
            </a:r>
            <a:r>
              <a:rPr lang="en-US" altLang="ko-KR" dirty="0" smtClean="0"/>
              <a:t> </a:t>
            </a:r>
            <a:r>
              <a:rPr lang="ko-KR" altLang="en-US" dirty="0" smtClean="0"/>
              <a:t>소스를 공개하고 만든 재단</a:t>
            </a:r>
            <a:endParaRPr lang="en-US" altLang="ko-KR" dirty="0" smtClean="0"/>
          </a:p>
          <a:p>
            <a:r>
              <a:rPr lang="en-US" altLang="ko-KR" dirty="0" smtClean="0"/>
              <a:t>Google Chrome</a:t>
            </a:r>
          </a:p>
          <a:p>
            <a:pPr lvl="1"/>
            <a:r>
              <a:rPr lang="en-US" altLang="ko-KR" dirty="0" smtClean="0"/>
              <a:t>2008</a:t>
            </a:r>
            <a:r>
              <a:rPr lang="ko-KR" altLang="en-US" dirty="0" smtClean="0"/>
              <a:t>년 </a:t>
            </a:r>
            <a:r>
              <a:rPr lang="ko-KR" altLang="en-US" dirty="0" err="1" smtClean="0"/>
              <a:t>구글에서</a:t>
            </a:r>
            <a:r>
              <a:rPr lang="ko-KR" altLang="en-US" dirty="0" smtClean="0"/>
              <a:t> 개발</a:t>
            </a:r>
            <a:r>
              <a:rPr lang="en-US" altLang="ko-KR" dirty="0" smtClean="0"/>
              <a:t>. </a:t>
            </a:r>
            <a:r>
              <a:rPr lang="ko-KR" altLang="en-US" dirty="0" smtClean="0"/>
              <a:t>새로운 강자</a:t>
            </a:r>
            <a:r>
              <a:rPr lang="en-US" altLang="ko-KR" dirty="0" smtClean="0"/>
              <a:t>. </a:t>
            </a:r>
            <a:r>
              <a:rPr lang="ko-KR" altLang="en-US" dirty="0" smtClean="0"/>
              <a:t>현재 가장 많이 사용되고 있음</a:t>
            </a:r>
            <a:endParaRPr lang="en-US" altLang="ko-KR" dirty="0" smtClean="0"/>
          </a:p>
          <a:p>
            <a:r>
              <a:rPr lang="en-US" altLang="ko-KR" dirty="0" smtClean="0"/>
              <a:t>Microsoft Edge</a:t>
            </a:r>
          </a:p>
          <a:p>
            <a:pPr lvl="1"/>
            <a:r>
              <a:rPr lang="en-US" altLang="ko-KR" dirty="0" smtClean="0"/>
              <a:t>2015</a:t>
            </a:r>
            <a:r>
              <a:rPr lang="ko-KR" altLang="en-US" dirty="0" smtClean="0"/>
              <a:t>년 마이크로소프트에서 개발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Internet Explorer </a:t>
            </a:r>
            <a:r>
              <a:rPr lang="ko-KR" altLang="en-US" dirty="0" smtClean="0"/>
              <a:t>업그레이드 중단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589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2016</a:t>
            </a:r>
            <a:r>
              <a:rPr lang="ko-KR" altLang="en-US" dirty="0" smtClean="0"/>
              <a:t>년 기점 웹 브라우저의 </a:t>
            </a:r>
            <a:r>
              <a:rPr lang="ko-KR" altLang="en-US" dirty="0"/>
              <a:t>시장 점유율 비교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776" y="1700808"/>
            <a:ext cx="5184576" cy="2365057"/>
          </a:xfrm>
          <a:prstGeom prst="rect">
            <a:avLst/>
          </a:prstGeom>
          <a:ln>
            <a:solidFill>
              <a:srgbClr val="53D2FF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5492" y="4206260"/>
            <a:ext cx="5184576" cy="2346947"/>
          </a:xfrm>
          <a:prstGeom prst="rect">
            <a:avLst/>
          </a:prstGeom>
          <a:ln>
            <a:solidFill>
              <a:srgbClr val="53D2FF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011386" y="1902004"/>
            <a:ext cx="12266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lphaLcParenBoth"/>
            </a:pPr>
            <a:r>
              <a:rPr lang="ko-KR" altLang="en-US" sz="1200" dirty="0" smtClean="0"/>
              <a:t>데스크톱 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</a:t>
            </a:r>
            <a:r>
              <a:rPr lang="ko-KR" altLang="en-US" sz="1200" dirty="0" smtClean="0"/>
              <a:t>브라우저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</a:t>
            </a:r>
            <a:r>
              <a:rPr lang="ko-KR" altLang="en-US" sz="1200" dirty="0" smtClean="0"/>
              <a:t> 점유율 비교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1011386" y="4206260"/>
            <a:ext cx="14446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(</a:t>
            </a:r>
            <a:r>
              <a:rPr lang="en-US" altLang="ko-KR" sz="1200" dirty="0"/>
              <a:t>b</a:t>
            </a:r>
            <a:r>
              <a:rPr lang="en-US" altLang="ko-KR" sz="1200" dirty="0" smtClean="0"/>
              <a:t>) </a:t>
            </a:r>
            <a:r>
              <a:rPr lang="ko-KR" altLang="en-US" sz="1200" dirty="0" err="1" smtClean="0"/>
              <a:t>모바일</a:t>
            </a:r>
            <a:r>
              <a:rPr lang="en-US" altLang="ko-KR" sz="1200" dirty="0" smtClean="0"/>
              <a:t>/</a:t>
            </a:r>
            <a:r>
              <a:rPr lang="ko-KR" altLang="en-US" sz="1200" dirty="0" err="1" smtClean="0"/>
              <a:t>태블릿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</a:t>
            </a:r>
            <a:r>
              <a:rPr lang="ko-KR" altLang="en-US" sz="1200" dirty="0" smtClean="0"/>
              <a:t> 브라우저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</a:t>
            </a:r>
            <a:r>
              <a:rPr lang="ko-KR" altLang="en-US" sz="1200" dirty="0" smtClean="0"/>
              <a:t> 점유율 비교</a:t>
            </a:r>
            <a:endParaRPr lang="ko-KR" altLang="en-US" sz="1200" dirty="0"/>
          </a:p>
        </p:txBody>
      </p:sp>
      <p:sp>
        <p:nvSpPr>
          <p:cNvPr id="4" name="직사각형 3"/>
          <p:cNvSpPr/>
          <p:nvPr/>
        </p:nvSpPr>
        <p:spPr>
          <a:xfrm>
            <a:off x="2987824" y="1214962"/>
            <a:ext cx="36041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</a:rPr>
              <a:t>http://www.netmarketshare.com/</a:t>
            </a:r>
          </a:p>
        </p:txBody>
      </p:sp>
    </p:spTree>
    <p:extLst>
      <p:ext uri="{BB962C8B-B14F-4D97-AF65-F5344CB8AC3E}">
        <p14:creationId xmlns:p14="http://schemas.microsoft.com/office/powerpoint/2010/main" val="93222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 사이트 구축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웹 사이트 구축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서버로 사용할 컴퓨터에 웹 서버 소프트웨어 설치</a:t>
            </a:r>
            <a:endParaRPr lang="en-US" altLang="ko-KR" dirty="0"/>
          </a:p>
          <a:p>
            <a:pPr lvl="1"/>
            <a:r>
              <a:rPr lang="ko-KR" altLang="en-US" dirty="0" smtClean="0"/>
              <a:t>웹 페이지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동영상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이미지 저장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데이터베이스 설치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서버 응용프로그램 개발 및 설치</a:t>
            </a:r>
            <a:endParaRPr lang="en-US" altLang="ko-KR" dirty="0" smtClean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/>
          </a:p>
        </p:txBody>
      </p:sp>
      <p:grpSp>
        <p:nvGrpSpPr>
          <p:cNvPr id="38" name="그룹 37"/>
          <p:cNvGrpSpPr/>
          <p:nvPr/>
        </p:nvGrpSpPr>
        <p:grpSpPr>
          <a:xfrm>
            <a:off x="1115616" y="3027090"/>
            <a:ext cx="6984777" cy="3786286"/>
            <a:chOff x="755576" y="1844824"/>
            <a:chExt cx="7704857" cy="4002310"/>
          </a:xfrm>
        </p:grpSpPr>
        <p:sp>
          <p:nvSpPr>
            <p:cNvPr id="39" name="모서리가 둥근 직사각형 38"/>
            <p:cNvSpPr/>
            <p:nvPr/>
          </p:nvSpPr>
          <p:spPr>
            <a:xfrm>
              <a:off x="3851921" y="1844824"/>
              <a:ext cx="4608512" cy="3705242"/>
            </a:xfrm>
            <a:prstGeom prst="roundRect">
              <a:avLst>
                <a:gd name="adj" fmla="val 1547"/>
              </a:avLst>
            </a:prstGeom>
            <a:solidFill>
              <a:srgbClr val="F5FA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모서리가 둥근 직사각형 41"/>
            <p:cNvSpPr/>
            <p:nvPr/>
          </p:nvSpPr>
          <p:spPr>
            <a:xfrm>
              <a:off x="4067945" y="3002771"/>
              <a:ext cx="936104" cy="1296144"/>
            </a:xfrm>
            <a:prstGeom prst="roundRect">
              <a:avLst/>
            </a:prstGeom>
            <a:solidFill>
              <a:srgbClr val="FFD653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웹 서버</a:t>
              </a:r>
              <a:endParaRPr lang="en-US" altLang="ko-KR" sz="12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소프트웨어</a:t>
              </a:r>
              <a:r>
                <a:rPr lang="en-US" altLang="ko-KR" sz="1200" dirty="0">
                  <a:solidFill>
                    <a:schemeClr val="tx1"/>
                  </a:solidFill>
                </a:rPr>
                <a:t>(</a:t>
              </a:r>
              <a:r>
                <a:rPr lang="en-US" altLang="ko-KR" sz="1200" dirty="0" err="1">
                  <a:solidFill>
                    <a:schemeClr val="tx1"/>
                  </a:solidFill>
                </a:rPr>
                <a:t>HTTPd</a:t>
              </a:r>
              <a:r>
                <a:rPr lang="en-US" altLang="ko-KR" sz="1200" dirty="0">
                  <a:solidFill>
                    <a:schemeClr val="tx1"/>
                  </a:solidFill>
                </a:rPr>
                <a:t>)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3" name="타원 42"/>
            <p:cNvSpPr/>
            <p:nvPr/>
          </p:nvSpPr>
          <p:spPr>
            <a:xfrm>
              <a:off x="5580113" y="2849719"/>
              <a:ext cx="880352" cy="50405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검색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4" name="AutoShape 52"/>
            <p:cNvSpPr>
              <a:spLocks noChangeArrowheads="1"/>
            </p:cNvSpPr>
            <p:nvPr/>
          </p:nvSpPr>
          <p:spPr bwMode="auto">
            <a:xfrm>
              <a:off x="7141801" y="4357894"/>
              <a:ext cx="936104" cy="735326"/>
            </a:xfrm>
            <a:prstGeom prst="flowChartMultidocument">
              <a:avLst/>
            </a:prstGeom>
            <a:noFill/>
            <a:ln w="9525">
              <a:solidFill>
                <a:schemeClr val="accent4">
                  <a:lumMod val="75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ko-KR" sz="1100" dirty="0" smtClean="0">
                  <a:latin typeface="+mj-lt"/>
                </a:rPr>
                <a:t>HTML </a:t>
              </a:r>
              <a:r>
                <a:rPr lang="ko-KR" altLang="en-US" sz="1100" dirty="0" smtClean="0">
                  <a:latin typeface="+mj-lt"/>
                </a:rPr>
                <a:t>문서</a:t>
              </a:r>
              <a:r>
                <a:rPr lang="en-US" altLang="ko-KR" sz="1100" dirty="0" smtClean="0">
                  <a:latin typeface="+mj-lt"/>
                </a:rPr>
                <a:t>, </a:t>
              </a:r>
            </a:p>
            <a:p>
              <a:pPr algn="ctr"/>
              <a:r>
                <a:rPr lang="ko-KR" altLang="en-US" sz="1100" dirty="0" smtClean="0">
                  <a:latin typeface="+mj-lt"/>
                </a:rPr>
                <a:t>이미지</a:t>
              </a:r>
              <a:r>
                <a:rPr lang="en-US" altLang="ko-KR" sz="1100" dirty="0" smtClean="0">
                  <a:latin typeface="+mj-lt"/>
                </a:rPr>
                <a:t>,</a:t>
              </a:r>
            </a:p>
            <a:p>
              <a:pPr algn="ctr"/>
              <a:r>
                <a:rPr lang="ko-KR" altLang="en-US" sz="1100" dirty="0" smtClean="0">
                  <a:latin typeface="+mj-lt"/>
                </a:rPr>
                <a:t>동영상 </a:t>
              </a:r>
              <a:r>
                <a:rPr lang="ko-KR" altLang="en-US" sz="1100" dirty="0">
                  <a:latin typeface="+mj-lt"/>
                </a:rPr>
                <a:t>등</a:t>
              </a:r>
            </a:p>
          </p:txBody>
        </p:sp>
        <p:sp>
          <p:nvSpPr>
            <p:cNvPr id="46" name="순서도: 자기 디스크 45"/>
            <p:cNvSpPr/>
            <p:nvPr/>
          </p:nvSpPr>
          <p:spPr>
            <a:xfrm>
              <a:off x="7141801" y="3101747"/>
              <a:ext cx="1098499" cy="972155"/>
            </a:xfrm>
            <a:prstGeom prst="flowChartMagneticDisk">
              <a:avLst/>
            </a:prstGeom>
            <a:solidFill>
              <a:srgbClr val="53D2FF"/>
            </a:solidFill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/>
                <a:t>DATABASE</a:t>
              </a:r>
              <a:endParaRPr lang="ko-KR" altLang="en-US" sz="1200" dirty="0"/>
            </a:p>
          </p:txBody>
        </p:sp>
        <p:sp>
          <p:nvSpPr>
            <p:cNvPr id="49" name="타원 48"/>
            <p:cNvSpPr/>
            <p:nvPr/>
          </p:nvSpPr>
          <p:spPr>
            <a:xfrm>
              <a:off x="5580113" y="3461834"/>
              <a:ext cx="880352" cy="50405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회원관리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타원 50"/>
            <p:cNvSpPr/>
            <p:nvPr/>
          </p:nvSpPr>
          <p:spPr>
            <a:xfrm>
              <a:off x="5580113" y="4109906"/>
              <a:ext cx="880352" cy="50405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주문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타원 51"/>
            <p:cNvSpPr/>
            <p:nvPr/>
          </p:nvSpPr>
          <p:spPr>
            <a:xfrm>
              <a:off x="5580113" y="4757978"/>
              <a:ext cx="880352" cy="50405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지도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5004050" y="1913638"/>
              <a:ext cx="1920492" cy="2928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/>
                <a:t>웹 </a:t>
              </a:r>
              <a:r>
                <a:rPr lang="ko-KR" altLang="en-US" sz="1200" dirty="0" smtClean="0"/>
                <a:t>서버 응용프로그램</a:t>
              </a:r>
              <a:endParaRPr lang="ko-KR" altLang="en-US" sz="1200" dirty="0"/>
            </a:p>
          </p:txBody>
        </p:sp>
        <p:cxnSp>
          <p:nvCxnSpPr>
            <p:cNvPr id="59" name="직선 화살표 연결선 58"/>
            <p:cNvCxnSpPr>
              <a:stCxn id="42" idx="3"/>
              <a:endCxn id="43" idx="2"/>
            </p:cNvCxnSpPr>
            <p:nvPr/>
          </p:nvCxnSpPr>
          <p:spPr>
            <a:xfrm flipV="1">
              <a:off x="5004049" y="3101747"/>
              <a:ext cx="576064" cy="549096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화살표 연결선 59"/>
            <p:cNvCxnSpPr>
              <a:stCxn id="42" idx="3"/>
              <a:endCxn id="49" idx="2"/>
            </p:cNvCxnSpPr>
            <p:nvPr/>
          </p:nvCxnSpPr>
          <p:spPr>
            <a:xfrm>
              <a:off x="5004049" y="3650843"/>
              <a:ext cx="576064" cy="63019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화살표 연결선 60"/>
            <p:cNvCxnSpPr>
              <a:stCxn id="42" idx="3"/>
              <a:endCxn id="51" idx="2"/>
            </p:cNvCxnSpPr>
            <p:nvPr/>
          </p:nvCxnSpPr>
          <p:spPr>
            <a:xfrm>
              <a:off x="5004049" y="3650843"/>
              <a:ext cx="576064" cy="711091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화살표 연결선 61"/>
            <p:cNvCxnSpPr>
              <a:stCxn id="42" idx="3"/>
              <a:endCxn id="52" idx="2"/>
            </p:cNvCxnSpPr>
            <p:nvPr/>
          </p:nvCxnSpPr>
          <p:spPr>
            <a:xfrm>
              <a:off x="5004049" y="3650843"/>
              <a:ext cx="576064" cy="1359163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화살표 연결선 62"/>
            <p:cNvCxnSpPr>
              <a:endCxn id="46" idx="2"/>
            </p:cNvCxnSpPr>
            <p:nvPr/>
          </p:nvCxnSpPr>
          <p:spPr>
            <a:xfrm>
              <a:off x="6460465" y="3101747"/>
              <a:ext cx="681336" cy="48607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화살표 연결선 64"/>
            <p:cNvCxnSpPr>
              <a:stCxn id="51" idx="6"/>
              <a:endCxn id="44" idx="1"/>
            </p:cNvCxnSpPr>
            <p:nvPr/>
          </p:nvCxnSpPr>
          <p:spPr>
            <a:xfrm>
              <a:off x="6460465" y="4361934"/>
              <a:ext cx="681336" cy="36362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/>
            <p:cNvCxnSpPr>
              <a:stCxn id="52" idx="6"/>
              <a:endCxn id="46" idx="2"/>
            </p:cNvCxnSpPr>
            <p:nvPr/>
          </p:nvCxnSpPr>
          <p:spPr>
            <a:xfrm flipV="1">
              <a:off x="6460465" y="3587825"/>
              <a:ext cx="681336" cy="142218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화살표 연결선 67"/>
            <p:cNvCxnSpPr>
              <a:stCxn id="49" idx="6"/>
              <a:endCxn id="44" idx="1"/>
            </p:cNvCxnSpPr>
            <p:nvPr/>
          </p:nvCxnSpPr>
          <p:spPr>
            <a:xfrm>
              <a:off x="6460465" y="3713862"/>
              <a:ext cx="681336" cy="101169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/>
            <p:cNvCxnSpPr>
              <a:stCxn id="49" idx="6"/>
              <a:endCxn id="46" idx="2"/>
            </p:cNvCxnSpPr>
            <p:nvPr/>
          </p:nvCxnSpPr>
          <p:spPr>
            <a:xfrm flipV="1">
              <a:off x="6460465" y="3587825"/>
              <a:ext cx="681336" cy="12603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0" name="Picture 2" descr="http://files.idg.co.kr/itworld/image/2014/08/surface-pro-3-stock-100268912-primary_idge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55576" y="3183093"/>
              <a:ext cx="1734353" cy="14352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1" name="모서리가 둥근 직사각형 70"/>
            <p:cNvSpPr/>
            <p:nvPr/>
          </p:nvSpPr>
          <p:spPr>
            <a:xfrm>
              <a:off x="1994057" y="3183093"/>
              <a:ext cx="921760" cy="826430"/>
            </a:xfrm>
            <a:prstGeom prst="roundRect">
              <a:avLst/>
            </a:prstGeom>
            <a:solidFill>
              <a:srgbClr val="FFD653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웹 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브라우저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2" name="직선 화살표 연결선 71"/>
            <p:cNvCxnSpPr>
              <a:stCxn id="71" idx="3"/>
            </p:cNvCxnSpPr>
            <p:nvPr/>
          </p:nvCxnSpPr>
          <p:spPr>
            <a:xfrm flipV="1">
              <a:off x="2915817" y="3398390"/>
              <a:ext cx="1152129" cy="197918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화살표 연결선 72"/>
            <p:cNvCxnSpPr>
              <a:stCxn id="71" idx="3"/>
            </p:cNvCxnSpPr>
            <p:nvPr/>
          </p:nvCxnSpPr>
          <p:spPr>
            <a:xfrm>
              <a:off x="2915817" y="3596308"/>
              <a:ext cx="1152129" cy="211708"/>
            </a:xfrm>
            <a:prstGeom prst="straightConnector1">
              <a:avLst/>
            </a:prstGeom>
            <a:ln w="3810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직사각형 73"/>
            <p:cNvSpPr/>
            <p:nvPr/>
          </p:nvSpPr>
          <p:spPr>
            <a:xfrm>
              <a:off x="2992906" y="3237795"/>
              <a:ext cx="65515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 smtClean="0"/>
                <a:t>요청</a:t>
              </a:r>
              <a:endParaRPr lang="ko-KR" altLang="en-US" sz="1200" dirty="0"/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2992906" y="3721059"/>
              <a:ext cx="65515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 smtClean="0"/>
                <a:t>전</a:t>
              </a:r>
              <a:r>
                <a:rPr lang="ko-KR" altLang="en-US" sz="1200" dirty="0"/>
                <a:t>송</a:t>
              </a:r>
            </a:p>
          </p:txBody>
        </p:sp>
        <p:sp>
          <p:nvSpPr>
            <p:cNvPr id="76" name="직사각형 75"/>
            <p:cNvSpPr/>
            <p:nvPr/>
          </p:nvSpPr>
          <p:spPr>
            <a:xfrm>
              <a:off x="3851920" y="5229589"/>
              <a:ext cx="1431252" cy="2928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/>
                <a:t>웹 </a:t>
              </a:r>
              <a:r>
                <a:rPr lang="ko-KR" altLang="en-US" sz="1200" dirty="0" smtClean="0"/>
                <a:t>서버 컴퓨터</a:t>
              </a:r>
              <a:endParaRPr lang="ko-KR" altLang="en-US" sz="1200" dirty="0"/>
            </a:p>
          </p:txBody>
        </p:sp>
        <p:sp>
          <p:nvSpPr>
            <p:cNvPr id="77" name="직사각형 76"/>
            <p:cNvSpPr/>
            <p:nvPr/>
          </p:nvSpPr>
          <p:spPr>
            <a:xfrm>
              <a:off x="1259633" y="4739416"/>
              <a:ext cx="1656183" cy="2928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/>
                <a:t>웹 </a:t>
              </a:r>
              <a:r>
                <a:rPr lang="ko-KR" altLang="en-US" sz="1200" dirty="0" smtClean="0"/>
                <a:t>클라이언트</a:t>
              </a:r>
              <a:endParaRPr lang="ko-KR" altLang="en-US" sz="1200" dirty="0"/>
            </a:p>
          </p:txBody>
        </p:sp>
        <p:sp>
          <p:nvSpPr>
            <p:cNvPr id="78" name="타원 77"/>
            <p:cNvSpPr/>
            <p:nvPr/>
          </p:nvSpPr>
          <p:spPr>
            <a:xfrm>
              <a:off x="5554958" y="2237698"/>
              <a:ext cx="880352" cy="50405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로그인</a:t>
              </a:r>
            </a:p>
          </p:txBody>
        </p:sp>
        <p:cxnSp>
          <p:nvCxnSpPr>
            <p:cNvPr id="79" name="직선 화살표 연결선 78"/>
            <p:cNvCxnSpPr>
              <a:endCxn id="78" idx="2"/>
            </p:cNvCxnSpPr>
            <p:nvPr/>
          </p:nvCxnSpPr>
          <p:spPr>
            <a:xfrm flipV="1">
              <a:off x="5004049" y="2489726"/>
              <a:ext cx="550909" cy="1130956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화살표 연결선 79"/>
            <p:cNvCxnSpPr>
              <a:stCxn id="78" idx="6"/>
              <a:endCxn id="46" idx="2"/>
            </p:cNvCxnSpPr>
            <p:nvPr/>
          </p:nvCxnSpPr>
          <p:spPr>
            <a:xfrm>
              <a:off x="6435310" y="2489726"/>
              <a:ext cx="706491" cy="109809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직사각형 80"/>
            <p:cNvSpPr/>
            <p:nvPr/>
          </p:nvSpPr>
          <p:spPr>
            <a:xfrm>
              <a:off x="5554958" y="5570135"/>
              <a:ext cx="123029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/>
                <a:t>웹 </a:t>
              </a:r>
              <a:r>
                <a:rPr lang="ko-KR" altLang="en-US" sz="1200" dirty="0" smtClean="0"/>
                <a:t>사이트</a:t>
              </a:r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5636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웹 서버 소프트웨어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웹 서버 소프트웨어 기능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브라우저로부터 요청</a:t>
            </a:r>
            <a:r>
              <a:rPr lang="en-US" altLang="ko-KR" dirty="0" smtClean="0"/>
              <a:t>(</a:t>
            </a:r>
            <a:r>
              <a:rPr lang="ko-KR" altLang="en-US" dirty="0" smtClean="0"/>
              <a:t>웹 문서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혹은 검색</a:t>
            </a:r>
            <a:r>
              <a:rPr lang="en-US" altLang="ko-KR" dirty="0" smtClean="0"/>
              <a:t>)</a:t>
            </a:r>
            <a:r>
              <a:rPr lang="ko-KR" altLang="en-US" dirty="0" smtClean="0"/>
              <a:t> 해석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필요한 웹 서버 응용프로그램 작동시키기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서버 응용프로그램의 실행 결과를 웹 브라우저로 전송</a:t>
            </a:r>
            <a:endParaRPr lang="en-US" altLang="ko-KR" dirty="0" smtClean="0"/>
          </a:p>
          <a:p>
            <a:r>
              <a:rPr lang="ko-KR" altLang="en-US" dirty="0" smtClean="0"/>
              <a:t>웹 서버 소프트웨어 종류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Apache </a:t>
            </a:r>
            <a:r>
              <a:rPr lang="ko-KR" altLang="en-US" dirty="0" smtClean="0"/>
              <a:t>사에서 만든 </a:t>
            </a:r>
            <a:r>
              <a:rPr lang="en-US" altLang="ko-KR" dirty="0" smtClean="0"/>
              <a:t>Apache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마이크로소프트 사에서 만들고 </a:t>
            </a:r>
            <a:r>
              <a:rPr lang="en-US" altLang="ko-KR" dirty="0" smtClean="0"/>
              <a:t>Windows NT</a:t>
            </a:r>
            <a:r>
              <a:rPr lang="ko-KR" altLang="en-US" dirty="0" smtClean="0"/>
              <a:t>에서만 실행되는 </a:t>
            </a:r>
            <a:r>
              <a:rPr lang="en-US" altLang="ko-KR" dirty="0" smtClean="0"/>
              <a:t>IIS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NGINX </a:t>
            </a:r>
            <a:r>
              <a:rPr lang="ko-KR" altLang="en-US" dirty="0" smtClean="0"/>
              <a:t>사에서 만든 </a:t>
            </a:r>
            <a:r>
              <a:rPr lang="en-US" altLang="ko-KR" dirty="0" err="1" smtClean="0"/>
              <a:t>nginx</a:t>
            </a:r>
            <a:endParaRPr lang="ko-KR" altLang="en-US" dirty="0" smtClean="0"/>
          </a:p>
          <a:p>
            <a:pPr lvl="1"/>
            <a:r>
              <a:rPr lang="ko-KR" altLang="en-US" dirty="0" err="1" smtClean="0"/>
              <a:t>구글에서</a:t>
            </a:r>
            <a:r>
              <a:rPr lang="ko-KR" altLang="en-US" dirty="0" smtClean="0"/>
              <a:t> 만들고 </a:t>
            </a:r>
            <a:r>
              <a:rPr lang="ko-KR" altLang="en-US" dirty="0" err="1" smtClean="0"/>
              <a:t>구글</a:t>
            </a:r>
            <a:r>
              <a:rPr lang="ko-KR" altLang="en-US" dirty="0" smtClean="0"/>
              <a:t> 사이트에서 실행되는 </a:t>
            </a:r>
            <a:r>
              <a:rPr lang="en-US" altLang="ko-KR" dirty="0" smtClean="0"/>
              <a:t>GWS(Google Web Server)</a:t>
            </a:r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837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 서버 응용프로그램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웹 사이트의 목적을 이행하는 서버 측 소프트웨어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ko-KR" altLang="en-US" dirty="0" smtClean="0"/>
              <a:t>검색 사이트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검색 웹 서버 응용프로그램 필요</a:t>
            </a:r>
            <a:endParaRPr lang="en-US" altLang="ko-KR" dirty="0" smtClean="0"/>
          </a:p>
          <a:p>
            <a:pPr lvl="1"/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 smtClean="0"/>
              <a:t>번역 </a:t>
            </a:r>
            <a:r>
              <a:rPr lang="ko-KR" altLang="en-US" dirty="0"/>
              <a:t>사이트 </a:t>
            </a:r>
            <a:r>
              <a:rPr lang="en-US" altLang="ko-KR" dirty="0"/>
              <a:t>– </a:t>
            </a:r>
            <a:r>
              <a:rPr lang="ko-KR" altLang="en-US" dirty="0" smtClean="0"/>
              <a:t>번역 </a:t>
            </a:r>
            <a:r>
              <a:rPr lang="ko-KR" altLang="en-US" dirty="0"/>
              <a:t>웹 서버 응용프로그램 </a:t>
            </a:r>
            <a:r>
              <a:rPr lang="ko-KR" altLang="en-US" dirty="0" smtClean="0"/>
              <a:t>필요</a:t>
            </a:r>
            <a:endParaRPr lang="en-US" altLang="ko-KR" dirty="0" smtClean="0"/>
          </a:p>
          <a:p>
            <a:pPr lvl="1"/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 smtClean="0"/>
              <a:t>회원 관리 </a:t>
            </a:r>
            <a:r>
              <a:rPr lang="ko-KR" altLang="en-US" dirty="0"/>
              <a:t>사이트 </a:t>
            </a:r>
            <a:r>
              <a:rPr lang="en-US" altLang="ko-KR" dirty="0"/>
              <a:t>– </a:t>
            </a:r>
            <a:r>
              <a:rPr lang="ko-KR" altLang="en-US" dirty="0" smtClean="0"/>
              <a:t>회원 관리 웹 </a:t>
            </a:r>
            <a:r>
              <a:rPr lang="ko-KR" altLang="en-US" dirty="0"/>
              <a:t>서버 응용프로그램 필요</a:t>
            </a:r>
          </a:p>
          <a:p>
            <a:r>
              <a:rPr lang="ko-KR" altLang="en-US" dirty="0" smtClean="0"/>
              <a:t>웹 </a:t>
            </a:r>
            <a:r>
              <a:rPr lang="ko-KR" altLang="en-US" dirty="0"/>
              <a:t>서버 응용프로그램 </a:t>
            </a:r>
            <a:r>
              <a:rPr lang="ko-KR" altLang="en-US" dirty="0" smtClean="0"/>
              <a:t>개발 언어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서버용 자바스크립트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JSP(Java Server Page) – Java</a:t>
            </a:r>
            <a:r>
              <a:rPr lang="ko-KR" altLang="en-US" dirty="0" smtClean="0"/>
              <a:t>의 스크립트 언어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Java – </a:t>
            </a:r>
            <a:r>
              <a:rPr lang="ko-KR" altLang="en-US" dirty="0" smtClean="0"/>
              <a:t>자바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서블릿</a:t>
            </a:r>
            <a:endParaRPr lang="en-US" altLang="ko-KR" dirty="0"/>
          </a:p>
          <a:p>
            <a:pPr lvl="1"/>
            <a:r>
              <a:rPr lang="en-US" altLang="ko-KR" dirty="0" smtClean="0"/>
              <a:t>C/C++</a:t>
            </a:r>
          </a:p>
          <a:p>
            <a:pPr lvl="1"/>
            <a:r>
              <a:rPr lang="en-US" altLang="ko-KR" dirty="0" smtClean="0"/>
              <a:t>PHP, Perl, Python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7460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 문서와 전자 문서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ko-KR" altLang="en-US" dirty="0" smtClean="0"/>
              <a:t>전자 문서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워드나 한글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메모장 등으로 작성하고 볼 수 있는 문서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하나의 문서는 보통 하나의 파일로 저장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페이지 별로 파일에 저장하지 않음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텍스트 본문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오디오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비디오 등을 모두 문서 내에 직접 저장</a:t>
            </a:r>
            <a:endParaRPr lang="en-US" altLang="ko-KR" dirty="0" smtClean="0"/>
          </a:p>
          <a:p>
            <a:r>
              <a:rPr lang="ko-KR" altLang="en-US" dirty="0" smtClean="0"/>
              <a:t>웹 문서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HTML </a:t>
            </a:r>
            <a:r>
              <a:rPr lang="ko-KR" altLang="en-US" dirty="0" smtClean="0"/>
              <a:t>언어로 작성</a:t>
            </a:r>
            <a:r>
              <a:rPr lang="en-US" altLang="ko-KR" dirty="0" smtClean="0"/>
              <a:t>/</a:t>
            </a:r>
            <a:r>
              <a:rPr lang="ko-KR" altLang="en-US" dirty="0" smtClean="0"/>
              <a:t>웹 브라우저로 보기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문서는 페이지 단위로 파일에 분할하여 저장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페이지 마다 하나의 파일에 나누어 작성되고 저장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웹 페이지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각 페이지는 하이퍼링크로 연결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페이지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텍스트</a:t>
            </a:r>
            <a:r>
              <a:rPr lang="en-US" altLang="ko-KR" dirty="0"/>
              <a:t> </a:t>
            </a:r>
            <a:r>
              <a:rPr lang="ko-KR" altLang="en-US" dirty="0" smtClean="0"/>
              <a:t>만 저장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이미지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그래픽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동영상 등은 별도의 파일로 저장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페이지에 이미지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그래픽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동영상 파일의 이름으로 연결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페이지들의 연결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하이퍼링크</a:t>
            </a:r>
            <a:r>
              <a:rPr lang="en-US" altLang="ko-KR" dirty="0" smtClean="0"/>
              <a:t>(hyperlink) – </a:t>
            </a:r>
            <a:r>
              <a:rPr lang="ko-KR" altLang="en-US" dirty="0" smtClean="0"/>
              <a:t>다른</a:t>
            </a:r>
            <a:r>
              <a:rPr lang="en-US" altLang="ko-KR" dirty="0" smtClean="0"/>
              <a:t> </a:t>
            </a:r>
            <a:r>
              <a:rPr lang="ko-KR" altLang="en-US" dirty="0" smtClean="0"/>
              <a:t>웹 페이지의 주소를 가진 텍스트 정보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페이지들은 하이퍼링크로 상호 연결됨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문서를 읽는 순서는 사용자가 결정</a:t>
            </a:r>
            <a:r>
              <a:rPr lang="en-US" altLang="ko-KR" dirty="0" smtClean="0"/>
              <a:t> </a:t>
            </a:r>
          </a:p>
          <a:p>
            <a:pPr lvl="2"/>
            <a:r>
              <a:rPr lang="ko-KR" altLang="en-US" dirty="0" smtClean="0"/>
              <a:t>웹 </a:t>
            </a:r>
            <a:r>
              <a:rPr lang="ko-KR" altLang="en-US" dirty="0"/>
              <a:t>문서는 사용자가 하이퍼링크를 따라 </a:t>
            </a:r>
            <a:r>
              <a:rPr lang="ko-KR" altLang="en-US" dirty="0" smtClean="0"/>
              <a:t>웹 페이지 선택 </a:t>
            </a:r>
            <a:r>
              <a:rPr lang="en-US" altLang="ko-KR" dirty="0" smtClean="0"/>
              <a:t>– </a:t>
            </a:r>
            <a:r>
              <a:rPr lang="ko-KR" altLang="en-US" dirty="0" err="1"/>
              <a:t>내</a:t>
            </a:r>
            <a:r>
              <a:rPr lang="ko-KR" altLang="en-US" dirty="0" err="1" smtClean="0"/>
              <a:t>비게이션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전자 문서는 문서를 만드는 사람이 결정</a:t>
            </a:r>
            <a:endParaRPr lang="en-US" altLang="ko-KR" dirty="0" smtClean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1818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111" name="TextBox 110"/>
          <p:cNvSpPr txBox="1"/>
          <p:nvPr/>
        </p:nvSpPr>
        <p:spPr>
          <a:xfrm>
            <a:off x="657935" y="9807515"/>
            <a:ext cx="16786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한글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파일</a:t>
            </a:r>
            <a:r>
              <a:rPr lang="en-US" altLang="ko-KR" sz="1000" dirty="0" smtClean="0"/>
              <a:t>(</a:t>
            </a:r>
            <a:r>
              <a:rPr lang="ko-KR" altLang="en-US" sz="1000" dirty="0" smtClean="0"/>
              <a:t>전자 문서 사례</a:t>
            </a:r>
            <a:r>
              <a:rPr lang="en-US" altLang="ko-KR" sz="1000" dirty="0" smtClean="0"/>
              <a:t>)</a:t>
            </a:r>
            <a:endParaRPr lang="ko-KR" altLang="en-US" sz="1000" dirty="0"/>
          </a:p>
        </p:txBody>
      </p:sp>
      <p:sp>
        <p:nvSpPr>
          <p:cNvPr id="113" name="TextBox 112"/>
          <p:cNvSpPr txBox="1"/>
          <p:nvPr/>
        </p:nvSpPr>
        <p:spPr>
          <a:xfrm>
            <a:off x="5485541" y="9807513"/>
            <a:ext cx="6142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웹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문서</a:t>
            </a:r>
            <a:endParaRPr lang="ko-KR" altLang="en-US" sz="10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6" y="-66427"/>
            <a:ext cx="5355295" cy="692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45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</a:t>
            </a:r>
            <a:r>
              <a:rPr lang="en-US" altLang="ko-KR" dirty="0" smtClean="0"/>
              <a:t> </a:t>
            </a:r>
            <a:r>
              <a:rPr lang="ko-KR" altLang="en-US" dirty="0" smtClean="0"/>
              <a:t>페이지의 주소</a:t>
            </a:r>
            <a:r>
              <a:rPr lang="en-US" altLang="ko-KR" dirty="0" smtClean="0"/>
              <a:t>, URL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 dirty="0"/>
          </a:p>
        </p:txBody>
      </p:sp>
      <p:grpSp>
        <p:nvGrpSpPr>
          <p:cNvPr id="23" name="그룹 22"/>
          <p:cNvGrpSpPr/>
          <p:nvPr/>
        </p:nvGrpSpPr>
        <p:grpSpPr>
          <a:xfrm>
            <a:off x="683568" y="1698160"/>
            <a:ext cx="7654801" cy="1600200"/>
            <a:chOff x="733622" y="1713242"/>
            <a:chExt cx="7654801" cy="1600200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733622" y="1713242"/>
              <a:ext cx="7654801" cy="1600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870148" y="2796010"/>
              <a:ext cx="7286377" cy="381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altLang="ko-KR" sz="2400" b="1" dirty="0">
                  <a:solidFill>
                    <a:srgbClr val="0070C0"/>
                  </a:solidFill>
                  <a:latin typeface="Times New Roman" pitchFamily="18" charset="0"/>
                </a:rPr>
                <a:t>http://</a:t>
              </a:r>
              <a:r>
                <a:rPr lang="en-US" altLang="ko-KR" sz="2400" b="1" dirty="0" smtClean="0">
                  <a:solidFill>
                    <a:srgbClr val="C00000"/>
                  </a:solidFill>
                  <a:latin typeface="Times New Roman" pitchFamily="18" charset="0"/>
                </a:rPr>
                <a:t>www.oracle.com</a:t>
              </a:r>
              <a:r>
                <a:rPr lang="en-US" altLang="ko-KR" sz="2400" b="1" dirty="0" smtClean="0">
                  <a:solidFill>
                    <a:srgbClr val="00B050"/>
                  </a:solidFill>
                  <a:latin typeface="Times New Roman" pitchFamily="18" charset="0"/>
                </a:rPr>
                <a:t>:80</a:t>
              </a:r>
              <a:r>
                <a:rPr lang="en-US" altLang="ko-KR" sz="2400" b="1" dirty="0" smtClean="0">
                  <a:solidFill>
                    <a:srgbClr val="7030A0"/>
                  </a:solidFill>
                  <a:latin typeface="Times New Roman" pitchFamily="18" charset="0"/>
                </a:rPr>
                <a:t>/technetwork/java/</a:t>
              </a:r>
              <a:r>
                <a:rPr lang="en-US" altLang="ko-KR" sz="2400" b="1" dirty="0" smtClean="0">
                  <a:solidFill>
                    <a:srgbClr val="00B0F0"/>
                  </a:solidFill>
                  <a:latin typeface="Times New Roman" pitchFamily="18" charset="0"/>
                </a:rPr>
                <a:t>index.html</a:t>
              </a:r>
              <a:endParaRPr lang="en-US" altLang="ko-KR" sz="2400" b="1" dirty="0">
                <a:solidFill>
                  <a:srgbClr val="00B0F0"/>
                </a:solidFill>
                <a:latin typeface="Times New Roman" pitchFamily="18" charset="0"/>
              </a:endParaRPr>
            </a:p>
          </p:txBody>
        </p:sp>
        <p:sp>
          <p:nvSpPr>
            <p:cNvPr id="8" name="Text Box 7"/>
            <p:cNvSpPr txBox="1">
              <a:spLocks noChangeArrowheads="1"/>
            </p:cNvSpPr>
            <p:nvPr/>
          </p:nvSpPr>
          <p:spPr bwMode="auto">
            <a:xfrm>
              <a:off x="870148" y="1981797"/>
              <a:ext cx="902811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ko-KR" altLang="en-US" sz="1400" b="1" dirty="0">
                  <a:latin typeface="+mj-lt"/>
                </a:rPr>
                <a:t>프로토콜</a:t>
              </a:r>
            </a:p>
          </p:txBody>
        </p:sp>
        <p:sp>
          <p:nvSpPr>
            <p:cNvPr id="9" name="Text Box 8"/>
            <p:cNvSpPr txBox="1">
              <a:spLocks noChangeArrowheads="1"/>
            </p:cNvSpPr>
            <p:nvPr/>
          </p:nvSpPr>
          <p:spPr bwMode="auto">
            <a:xfrm>
              <a:off x="2453917" y="1981797"/>
              <a:ext cx="902811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ko-KR" altLang="en-US" sz="1400" b="1">
                  <a:latin typeface="+mj-lt"/>
                </a:rPr>
                <a:t>서버주소</a:t>
              </a:r>
            </a:p>
          </p:txBody>
        </p:sp>
        <p:sp>
          <p:nvSpPr>
            <p:cNvPr id="10" name="Text Box 9"/>
            <p:cNvSpPr txBox="1">
              <a:spLocks noChangeArrowheads="1"/>
            </p:cNvSpPr>
            <p:nvPr/>
          </p:nvSpPr>
          <p:spPr bwMode="auto">
            <a:xfrm>
              <a:off x="3743568" y="1874075"/>
              <a:ext cx="902811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400" b="1">
                  <a:latin typeface="+mj-lt"/>
                </a:rPr>
                <a:t>TCP/IP</a:t>
              </a:r>
            </a:p>
            <a:p>
              <a:pPr algn="ctr"/>
              <a:r>
                <a:rPr lang="ko-KR" altLang="en-US" sz="1400" b="1">
                  <a:latin typeface="+mj-lt"/>
                </a:rPr>
                <a:t>포트번호</a:t>
              </a:r>
            </a:p>
          </p:txBody>
        </p:sp>
        <p:sp>
          <p:nvSpPr>
            <p:cNvPr id="11" name="AutoShape 10"/>
            <p:cNvSpPr>
              <a:spLocks/>
            </p:cNvSpPr>
            <p:nvPr/>
          </p:nvSpPr>
          <p:spPr bwMode="auto">
            <a:xfrm rot="5400000">
              <a:off x="1179989" y="2554090"/>
              <a:ext cx="152400" cy="457200"/>
            </a:xfrm>
            <a:prstGeom prst="leftBracket">
              <a:avLst>
                <a:gd name="adj" fmla="val 25000"/>
              </a:avLst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 sz="1600">
                <a:latin typeface="+mj-lt"/>
              </a:endParaRPr>
            </a:p>
          </p:txBody>
        </p:sp>
        <p:sp>
          <p:nvSpPr>
            <p:cNvPr id="12" name="AutoShape 11"/>
            <p:cNvSpPr>
              <a:spLocks/>
            </p:cNvSpPr>
            <p:nvPr/>
          </p:nvSpPr>
          <p:spPr bwMode="auto">
            <a:xfrm rot="5400000">
              <a:off x="2829123" y="1753990"/>
              <a:ext cx="152400" cy="2057400"/>
            </a:xfrm>
            <a:prstGeom prst="leftBracket">
              <a:avLst>
                <a:gd name="adj" fmla="val 112500"/>
              </a:avLst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 sz="1600">
                <a:latin typeface="+mj-lt"/>
              </a:endParaRPr>
            </a:p>
          </p:txBody>
        </p:sp>
        <p:sp>
          <p:nvSpPr>
            <p:cNvPr id="13" name="AutoShape 12"/>
            <p:cNvSpPr>
              <a:spLocks/>
            </p:cNvSpPr>
            <p:nvPr/>
          </p:nvSpPr>
          <p:spPr bwMode="auto">
            <a:xfrm rot="5400000">
              <a:off x="4106044" y="2668390"/>
              <a:ext cx="152400" cy="228600"/>
            </a:xfrm>
            <a:prstGeom prst="leftBracket">
              <a:avLst>
                <a:gd name="adj" fmla="val 12500"/>
              </a:avLst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 sz="1600">
                <a:latin typeface="+mj-lt"/>
              </a:endParaRPr>
            </a:p>
          </p:txBody>
        </p:sp>
        <p:sp>
          <p:nvSpPr>
            <p:cNvPr id="14" name="AutoShape 13"/>
            <p:cNvSpPr>
              <a:spLocks/>
            </p:cNvSpPr>
            <p:nvPr/>
          </p:nvSpPr>
          <p:spPr bwMode="auto">
            <a:xfrm rot="5400000">
              <a:off x="5482257" y="1571571"/>
              <a:ext cx="153744" cy="2397759"/>
            </a:xfrm>
            <a:prstGeom prst="leftBracket">
              <a:avLst>
                <a:gd name="adj" fmla="val 25000"/>
              </a:avLst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 sz="1600">
                <a:latin typeface="+mj-lt"/>
              </a:endParaRPr>
            </a:p>
          </p:txBody>
        </p:sp>
        <p:sp>
          <p:nvSpPr>
            <p:cNvPr id="15" name="AutoShape 14"/>
            <p:cNvSpPr>
              <a:spLocks/>
            </p:cNvSpPr>
            <p:nvPr/>
          </p:nvSpPr>
          <p:spPr bwMode="auto">
            <a:xfrm rot="5400000">
              <a:off x="7375407" y="2135330"/>
              <a:ext cx="140835" cy="1283153"/>
            </a:xfrm>
            <a:prstGeom prst="leftBracket">
              <a:avLst>
                <a:gd name="adj" fmla="val 133333"/>
              </a:avLst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 sz="1600">
                <a:latin typeface="+mj-lt"/>
              </a:endParaRPr>
            </a:p>
          </p:txBody>
        </p:sp>
        <p:cxnSp>
          <p:nvCxnSpPr>
            <p:cNvPr id="16" name="AutoShape 15"/>
            <p:cNvCxnSpPr>
              <a:cxnSpLocks noChangeShapeType="1"/>
              <a:stCxn id="8" idx="2"/>
              <a:endCxn id="11" idx="1"/>
            </p:cNvCxnSpPr>
            <p:nvPr/>
          </p:nvCxnSpPr>
          <p:spPr bwMode="auto">
            <a:xfrm rot="5400000">
              <a:off x="1080414" y="2465350"/>
              <a:ext cx="416916" cy="65365"/>
            </a:xfrm>
            <a:prstGeom prst="curvedConnector3">
              <a:avLst>
                <a:gd name="adj1" fmla="val 50000"/>
              </a:avLst>
            </a:prstGeom>
            <a:noFill/>
            <a:ln w="9525">
              <a:solidFill>
                <a:schemeClr val="bg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AutoShape 16"/>
            <p:cNvCxnSpPr>
              <a:cxnSpLocks noChangeShapeType="1"/>
              <a:stCxn id="9" idx="2"/>
              <a:endCxn id="12" idx="1"/>
            </p:cNvCxnSpPr>
            <p:nvPr/>
          </p:nvCxnSpPr>
          <p:spPr bwMode="auto">
            <a:xfrm rot="5400000">
              <a:off x="2696865" y="2498032"/>
              <a:ext cx="416916" cy="12700"/>
            </a:xfrm>
            <a:prstGeom prst="curvedConnector5">
              <a:avLst>
                <a:gd name="adj1" fmla="val 54831"/>
                <a:gd name="adj2" fmla="val 54370"/>
                <a:gd name="adj3" fmla="val 45169"/>
              </a:avLst>
            </a:prstGeom>
            <a:noFill/>
            <a:ln w="9525">
              <a:solidFill>
                <a:schemeClr val="bg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AutoShape 17"/>
            <p:cNvCxnSpPr>
              <a:cxnSpLocks noChangeShapeType="1"/>
              <a:stCxn id="10" idx="2"/>
              <a:endCxn id="13" idx="1"/>
            </p:cNvCxnSpPr>
            <p:nvPr/>
          </p:nvCxnSpPr>
          <p:spPr bwMode="auto">
            <a:xfrm rot="5400000">
              <a:off x="4034012" y="2545527"/>
              <a:ext cx="309195" cy="12730"/>
            </a:xfrm>
            <a:prstGeom prst="curvedConnector3">
              <a:avLst>
                <a:gd name="adj1" fmla="val 50000"/>
              </a:avLst>
            </a:prstGeom>
            <a:noFill/>
            <a:ln w="9525">
              <a:solidFill>
                <a:schemeClr val="bg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9" name="Text Box 18"/>
            <p:cNvSpPr txBox="1">
              <a:spLocks noChangeArrowheads="1"/>
            </p:cNvSpPr>
            <p:nvPr/>
          </p:nvSpPr>
          <p:spPr bwMode="auto">
            <a:xfrm>
              <a:off x="5224625" y="1981797"/>
              <a:ext cx="723275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ko-KR" altLang="en-US" sz="1400" b="1" dirty="0" smtClean="0">
                  <a:latin typeface="+mj-lt"/>
                </a:rPr>
                <a:t>경로명</a:t>
              </a:r>
              <a:endParaRPr lang="ko-KR" altLang="en-US" sz="1400" b="1" dirty="0">
                <a:latin typeface="+mj-lt"/>
              </a:endParaRPr>
            </a:p>
          </p:txBody>
        </p:sp>
        <p:sp>
          <p:nvSpPr>
            <p:cNvPr id="20" name="Text Box 19"/>
            <p:cNvSpPr txBox="1">
              <a:spLocks noChangeArrowheads="1"/>
            </p:cNvSpPr>
            <p:nvPr/>
          </p:nvSpPr>
          <p:spPr bwMode="auto">
            <a:xfrm>
              <a:off x="6994418" y="1859906"/>
              <a:ext cx="902811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ko-KR" altLang="en-US" sz="1400" b="1" dirty="0" err="1" smtClean="0">
                  <a:latin typeface="+mj-lt"/>
                </a:rPr>
                <a:t>웹페이지</a:t>
              </a:r>
              <a:endParaRPr lang="en-US" altLang="ko-KR" sz="1400" b="1" dirty="0" smtClean="0">
                <a:latin typeface="+mj-lt"/>
              </a:endParaRPr>
            </a:p>
            <a:p>
              <a:r>
                <a:rPr lang="ko-KR" altLang="en-US" sz="1400" b="1" dirty="0" smtClean="0">
                  <a:latin typeface="+mj-lt"/>
                </a:rPr>
                <a:t>파일이름</a:t>
              </a:r>
              <a:endParaRPr lang="ko-KR" altLang="en-US" sz="1400" b="1" dirty="0">
                <a:latin typeface="+mj-lt"/>
              </a:endParaRPr>
            </a:p>
          </p:txBody>
        </p:sp>
        <p:cxnSp>
          <p:nvCxnSpPr>
            <p:cNvPr id="21" name="AutoShape 20"/>
            <p:cNvCxnSpPr>
              <a:cxnSpLocks noChangeShapeType="1"/>
              <a:stCxn id="19" idx="2"/>
              <a:endCxn id="14" idx="1"/>
            </p:cNvCxnSpPr>
            <p:nvPr/>
          </p:nvCxnSpPr>
          <p:spPr bwMode="auto">
            <a:xfrm rot="5400000">
              <a:off x="5370694" y="2478009"/>
              <a:ext cx="404005" cy="27134"/>
            </a:xfrm>
            <a:prstGeom prst="curvedConnector5">
              <a:avLst>
                <a:gd name="adj1" fmla="val 56583"/>
                <a:gd name="adj2" fmla="val 22245"/>
                <a:gd name="adj3" fmla="val 43417"/>
              </a:avLst>
            </a:prstGeom>
            <a:noFill/>
            <a:ln w="9525">
              <a:solidFill>
                <a:schemeClr val="bg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AutoShape 21"/>
            <p:cNvCxnSpPr>
              <a:cxnSpLocks noChangeShapeType="1"/>
              <a:stCxn id="20" idx="2"/>
              <a:endCxn id="15" idx="1"/>
            </p:cNvCxnSpPr>
            <p:nvPr/>
          </p:nvCxnSpPr>
          <p:spPr bwMode="auto">
            <a:xfrm rot="5400000">
              <a:off x="7284143" y="2544807"/>
              <a:ext cx="323363" cy="12700"/>
            </a:xfrm>
            <a:prstGeom prst="curvedConnector5">
              <a:avLst>
                <a:gd name="adj1" fmla="val 70695"/>
                <a:gd name="adj2" fmla="val -295646"/>
                <a:gd name="adj3" fmla="val 29305"/>
              </a:avLst>
            </a:prstGeom>
            <a:noFill/>
            <a:ln w="9525">
              <a:solidFill>
                <a:schemeClr val="bg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3" name="직사각형 2"/>
          <p:cNvSpPr/>
          <p:nvPr/>
        </p:nvSpPr>
        <p:spPr>
          <a:xfrm>
            <a:off x="1274726" y="3647325"/>
            <a:ext cx="6737717" cy="2160591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342900" lvl="0" indent="-342900" algn="just" fontAlgn="base">
              <a:lnSpc>
                <a:spcPct val="160000"/>
              </a:lnSpc>
              <a:buFont typeface="Wingdings" panose="05000000000000000000" pitchFamily="2" charset="2"/>
              <a:buChar char=""/>
            </a:pPr>
            <a:r>
              <a:rPr lang="ko-KR" altLang="en-US" sz="1400" b="1" kern="0" dirty="0">
                <a:solidFill>
                  <a:srgbClr val="000000"/>
                </a:solidFill>
                <a:latin typeface="+mn-ea"/>
              </a:rPr>
              <a:t>프로토콜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n-ea"/>
              </a:rPr>
              <a:t>: </a:t>
            </a: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HTTP,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n-ea"/>
              </a:rPr>
              <a:t>https</a:t>
            </a: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, file, ftp, telnet, mailto, news 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등 </a:t>
            </a:r>
          </a:p>
          <a:p>
            <a:pPr marL="342900" lvl="0" indent="-342900" algn="just" fontAlgn="base">
              <a:lnSpc>
                <a:spcPct val="160000"/>
              </a:lnSpc>
              <a:buFont typeface="Wingdings" panose="05000000000000000000" pitchFamily="2" charset="2"/>
              <a:buChar char=""/>
            </a:pPr>
            <a:r>
              <a:rPr lang="ko-KR" altLang="en-US" sz="1400" b="1" kern="0" dirty="0">
                <a:solidFill>
                  <a:srgbClr val="000000"/>
                </a:solidFill>
                <a:latin typeface="+mn-ea"/>
              </a:rPr>
              <a:t>서버주소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n-ea"/>
              </a:rPr>
              <a:t>: 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웹 페이지를 가진 컴퓨터의 인터넷 주소</a:t>
            </a: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, IP 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주소</a:t>
            </a:r>
          </a:p>
          <a:p>
            <a:pPr marL="342900" lvl="0" indent="-342900" algn="just" fontAlgn="base">
              <a:lnSpc>
                <a:spcPct val="160000"/>
              </a:lnSpc>
              <a:buFont typeface="Wingdings" panose="05000000000000000000" pitchFamily="2" charset="2"/>
              <a:buChar char=""/>
            </a:pPr>
            <a:r>
              <a:rPr lang="en-US" altLang="ko-KR" sz="1400" b="1" kern="0" dirty="0">
                <a:solidFill>
                  <a:srgbClr val="000000"/>
                </a:solidFill>
                <a:latin typeface="+mn-ea"/>
              </a:rPr>
              <a:t>TCP/IP </a:t>
            </a:r>
            <a:r>
              <a:rPr lang="ko-KR" altLang="en-US" sz="1400" b="1" kern="0" dirty="0">
                <a:solidFill>
                  <a:srgbClr val="000000"/>
                </a:solidFill>
                <a:latin typeface="+mn-ea"/>
              </a:rPr>
              <a:t>포트 번호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n-ea"/>
              </a:rPr>
              <a:t>: 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서버가 브라우저로부터 접속을 기다리는 </a:t>
            </a: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TCP/IP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n-ea"/>
              </a:rPr>
              <a:t>포트 번호</a:t>
            </a: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. </a:t>
            </a:r>
            <a:endParaRPr lang="en-US" altLang="ko-KR" sz="1400" kern="0" dirty="0" smtClean="0">
              <a:solidFill>
                <a:srgbClr val="000000"/>
              </a:solidFill>
              <a:latin typeface="+mn-ea"/>
            </a:endParaRPr>
          </a:p>
          <a:p>
            <a:pPr lvl="4" algn="just" fontAlgn="base">
              <a:lnSpc>
                <a:spcPct val="160000"/>
              </a:lnSpc>
            </a:pPr>
            <a:r>
              <a:rPr lang="ko-KR" altLang="en-US" sz="1400" kern="0" dirty="0" smtClean="0">
                <a:solidFill>
                  <a:srgbClr val="000000"/>
                </a:solidFill>
                <a:latin typeface="+mn-ea"/>
              </a:rPr>
              <a:t>프로토콜마다 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다르며</a:t>
            </a: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, HTTP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의 경우 </a:t>
            </a: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80, telnet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은 </a:t>
            </a: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23</a:t>
            </a:r>
            <a:endParaRPr lang="ko-KR" altLang="en-US" sz="1400" kern="0" dirty="0">
              <a:solidFill>
                <a:srgbClr val="000000"/>
              </a:solidFill>
              <a:latin typeface="+mn-ea"/>
            </a:endParaRPr>
          </a:p>
          <a:p>
            <a:pPr marL="342900" lvl="0" indent="-342900" algn="just" fontAlgn="base">
              <a:lnSpc>
                <a:spcPct val="160000"/>
              </a:lnSpc>
              <a:buFont typeface="Wingdings" panose="05000000000000000000" pitchFamily="2" charset="2"/>
              <a:buChar char=""/>
            </a:pPr>
            <a:r>
              <a:rPr lang="ko-KR" altLang="en-US" sz="1400" b="1" kern="0" dirty="0">
                <a:solidFill>
                  <a:srgbClr val="000000"/>
                </a:solidFill>
                <a:latin typeface="+mn-ea"/>
              </a:rPr>
              <a:t>경로명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n-ea"/>
              </a:rPr>
              <a:t>: 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웹 서버 내 웹 페이지 파일의 폴더 경로</a:t>
            </a:r>
          </a:p>
          <a:p>
            <a:pPr marL="342900" lvl="0" indent="-342900" algn="just" fontAlgn="base">
              <a:lnSpc>
                <a:spcPct val="160000"/>
              </a:lnSpc>
              <a:buFont typeface="Wingdings" panose="05000000000000000000" pitchFamily="2" charset="2"/>
              <a:buChar char=""/>
            </a:pPr>
            <a:r>
              <a:rPr lang="ko-KR" altLang="en-US" sz="1400" b="1" kern="0" dirty="0">
                <a:solidFill>
                  <a:srgbClr val="000000"/>
                </a:solidFill>
                <a:latin typeface="+mn-ea"/>
              </a:rPr>
              <a:t>파일이름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n-ea"/>
              </a:rPr>
              <a:t>: 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웹 페이지의 </a:t>
            </a: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HTML 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파일 이름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6214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제목 308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웹 브라우저와 웹 서버 사이의 </a:t>
            </a:r>
            <a:r>
              <a:rPr lang="ko-KR" altLang="en-US" dirty="0" smtClean="0"/>
              <a:t>통신</a:t>
            </a:r>
            <a:r>
              <a:rPr lang="en-US" altLang="ko-KR" dirty="0" smtClean="0"/>
              <a:t>, HTTP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724126" y="1829465"/>
            <a:ext cx="7133373" cy="3609357"/>
            <a:chOff x="724126" y="1829465"/>
            <a:chExt cx="7133373" cy="3609357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0016" y="3283147"/>
              <a:ext cx="1816494" cy="1735866"/>
            </a:xfrm>
            <a:prstGeom prst="rect">
              <a:avLst/>
            </a:prstGeom>
          </p:spPr>
        </p:pic>
        <p:sp>
          <p:nvSpPr>
            <p:cNvPr id="3091" name="자유형 3090"/>
            <p:cNvSpPr/>
            <p:nvPr/>
          </p:nvSpPr>
          <p:spPr>
            <a:xfrm>
              <a:off x="5843029" y="1829465"/>
              <a:ext cx="2014470" cy="3455469"/>
            </a:xfrm>
            <a:custGeom>
              <a:avLst/>
              <a:gdLst>
                <a:gd name="connsiteX0" fmla="*/ 866274 w 2014470"/>
                <a:gd name="connsiteY0" fmla="*/ 28876 h 3455469"/>
                <a:gd name="connsiteX1" fmla="*/ 798897 w 2014470"/>
                <a:gd name="connsiteY1" fmla="*/ 38501 h 3455469"/>
                <a:gd name="connsiteX2" fmla="*/ 644893 w 2014470"/>
                <a:gd name="connsiteY2" fmla="*/ 77002 h 3455469"/>
                <a:gd name="connsiteX3" fmla="*/ 404262 w 2014470"/>
                <a:gd name="connsiteY3" fmla="*/ 86627 h 3455469"/>
                <a:gd name="connsiteX4" fmla="*/ 317634 w 2014470"/>
                <a:gd name="connsiteY4" fmla="*/ 125128 h 3455469"/>
                <a:gd name="connsiteX5" fmla="*/ 259883 w 2014470"/>
                <a:gd name="connsiteY5" fmla="*/ 154004 h 3455469"/>
                <a:gd name="connsiteX6" fmla="*/ 202131 w 2014470"/>
                <a:gd name="connsiteY6" fmla="*/ 211756 h 3455469"/>
                <a:gd name="connsiteX7" fmla="*/ 173255 w 2014470"/>
                <a:gd name="connsiteY7" fmla="*/ 240632 h 3455469"/>
                <a:gd name="connsiteX8" fmla="*/ 144379 w 2014470"/>
                <a:gd name="connsiteY8" fmla="*/ 259882 h 3455469"/>
                <a:gd name="connsiteX9" fmla="*/ 77003 w 2014470"/>
                <a:gd name="connsiteY9" fmla="*/ 346509 h 3455469"/>
                <a:gd name="connsiteX10" fmla="*/ 67377 w 2014470"/>
                <a:gd name="connsiteY10" fmla="*/ 375385 h 3455469"/>
                <a:gd name="connsiteX11" fmla="*/ 57752 w 2014470"/>
                <a:gd name="connsiteY11" fmla="*/ 433137 h 3455469"/>
                <a:gd name="connsiteX12" fmla="*/ 48127 w 2014470"/>
                <a:gd name="connsiteY12" fmla="*/ 481263 h 3455469"/>
                <a:gd name="connsiteX13" fmla="*/ 38502 w 2014470"/>
                <a:gd name="connsiteY13" fmla="*/ 798897 h 3455469"/>
                <a:gd name="connsiteX14" fmla="*/ 19251 w 2014470"/>
                <a:gd name="connsiteY14" fmla="*/ 1097280 h 3455469"/>
                <a:gd name="connsiteX15" fmla="*/ 9626 w 2014470"/>
                <a:gd name="connsiteY15" fmla="*/ 1232034 h 3455469"/>
                <a:gd name="connsiteX16" fmla="*/ 0 w 2014470"/>
                <a:gd name="connsiteY16" fmla="*/ 1328286 h 3455469"/>
                <a:gd name="connsiteX17" fmla="*/ 9626 w 2014470"/>
                <a:gd name="connsiteY17" fmla="*/ 2396690 h 3455469"/>
                <a:gd name="connsiteX18" fmla="*/ 19251 w 2014470"/>
                <a:gd name="connsiteY18" fmla="*/ 2589196 h 3455469"/>
                <a:gd name="connsiteX19" fmla="*/ 28876 w 2014470"/>
                <a:gd name="connsiteY19" fmla="*/ 2704699 h 3455469"/>
                <a:gd name="connsiteX20" fmla="*/ 48127 w 2014470"/>
                <a:gd name="connsiteY20" fmla="*/ 2762450 h 3455469"/>
                <a:gd name="connsiteX21" fmla="*/ 57752 w 2014470"/>
                <a:gd name="connsiteY21" fmla="*/ 2839453 h 3455469"/>
                <a:gd name="connsiteX22" fmla="*/ 77003 w 2014470"/>
                <a:gd name="connsiteY22" fmla="*/ 2897204 h 3455469"/>
                <a:gd name="connsiteX23" fmla="*/ 86628 w 2014470"/>
                <a:gd name="connsiteY23" fmla="*/ 2926080 h 3455469"/>
                <a:gd name="connsiteX24" fmla="*/ 96253 w 2014470"/>
                <a:gd name="connsiteY24" fmla="*/ 2964581 h 3455469"/>
                <a:gd name="connsiteX25" fmla="*/ 115504 w 2014470"/>
                <a:gd name="connsiteY25" fmla="*/ 3022333 h 3455469"/>
                <a:gd name="connsiteX26" fmla="*/ 125129 w 2014470"/>
                <a:gd name="connsiteY26" fmla="*/ 3051208 h 3455469"/>
                <a:gd name="connsiteX27" fmla="*/ 134754 w 2014470"/>
                <a:gd name="connsiteY27" fmla="*/ 3089709 h 3455469"/>
                <a:gd name="connsiteX28" fmla="*/ 211756 w 2014470"/>
                <a:gd name="connsiteY28" fmla="*/ 3176337 h 3455469"/>
                <a:gd name="connsiteX29" fmla="*/ 240632 w 2014470"/>
                <a:gd name="connsiteY29" fmla="*/ 3205213 h 3455469"/>
                <a:gd name="connsiteX30" fmla="*/ 269508 w 2014470"/>
                <a:gd name="connsiteY30" fmla="*/ 3243714 h 3455469"/>
                <a:gd name="connsiteX31" fmla="*/ 298384 w 2014470"/>
                <a:gd name="connsiteY31" fmla="*/ 3253339 h 3455469"/>
                <a:gd name="connsiteX32" fmla="*/ 385011 w 2014470"/>
                <a:gd name="connsiteY32" fmla="*/ 3320716 h 3455469"/>
                <a:gd name="connsiteX33" fmla="*/ 413887 w 2014470"/>
                <a:gd name="connsiteY33" fmla="*/ 3349592 h 3455469"/>
                <a:gd name="connsiteX34" fmla="*/ 452388 w 2014470"/>
                <a:gd name="connsiteY34" fmla="*/ 3359217 h 3455469"/>
                <a:gd name="connsiteX35" fmla="*/ 481264 w 2014470"/>
                <a:gd name="connsiteY35" fmla="*/ 3368842 h 3455469"/>
                <a:gd name="connsiteX36" fmla="*/ 519765 w 2014470"/>
                <a:gd name="connsiteY36" fmla="*/ 3378467 h 3455469"/>
                <a:gd name="connsiteX37" fmla="*/ 587142 w 2014470"/>
                <a:gd name="connsiteY37" fmla="*/ 3407343 h 3455469"/>
                <a:gd name="connsiteX38" fmla="*/ 635268 w 2014470"/>
                <a:gd name="connsiteY38" fmla="*/ 3416968 h 3455469"/>
                <a:gd name="connsiteX39" fmla="*/ 673769 w 2014470"/>
                <a:gd name="connsiteY39" fmla="*/ 3426594 h 3455469"/>
                <a:gd name="connsiteX40" fmla="*/ 885525 w 2014470"/>
                <a:gd name="connsiteY40" fmla="*/ 3445844 h 3455469"/>
                <a:gd name="connsiteX41" fmla="*/ 962527 w 2014470"/>
                <a:gd name="connsiteY41" fmla="*/ 3455469 h 3455469"/>
                <a:gd name="connsiteX42" fmla="*/ 1270535 w 2014470"/>
                <a:gd name="connsiteY42" fmla="*/ 3445844 h 3455469"/>
                <a:gd name="connsiteX43" fmla="*/ 1309036 w 2014470"/>
                <a:gd name="connsiteY43" fmla="*/ 3426594 h 3455469"/>
                <a:gd name="connsiteX44" fmla="*/ 1366788 w 2014470"/>
                <a:gd name="connsiteY44" fmla="*/ 3407343 h 3455469"/>
                <a:gd name="connsiteX45" fmla="*/ 1395664 w 2014470"/>
                <a:gd name="connsiteY45" fmla="*/ 3388093 h 3455469"/>
                <a:gd name="connsiteX46" fmla="*/ 1424539 w 2014470"/>
                <a:gd name="connsiteY46" fmla="*/ 3359217 h 3455469"/>
                <a:gd name="connsiteX47" fmla="*/ 1453415 w 2014470"/>
                <a:gd name="connsiteY47" fmla="*/ 3349592 h 3455469"/>
                <a:gd name="connsiteX48" fmla="*/ 1540043 w 2014470"/>
                <a:gd name="connsiteY48" fmla="*/ 3301465 h 3455469"/>
                <a:gd name="connsiteX49" fmla="*/ 1568918 w 2014470"/>
                <a:gd name="connsiteY49" fmla="*/ 3282215 h 3455469"/>
                <a:gd name="connsiteX50" fmla="*/ 1597794 w 2014470"/>
                <a:gd name="connsiteY50" fmla="*/ 3272589 h 3455469"/>
                <a:gd name="connsiteX51" fmla="*/ 1684422 w 2014470"/>
                <a:gd name="connsiteY51" fmla="*/ 3205213 h 3455469"/>
                <a:gd name="connsiteX52" fmla="*/ 1732548 w 2014470"/>
                <a:gd name="connsiteY52" fmla="*/ 3118585 h 3455469"/>
                <a:gd name="connsiteX53" fmla="*/ 1751798 w 2014470"/>
                <a:gd name="connsiteY53" fmla="*/ 3089709 h 3455469"/>
                <a:gd name="connsiteX54" fmla="*/ 1771049 w 2014470"/>
                <a:gd name="connsiteY54" fmla="*/ 3060834 h 3455469"/>
                <a:gd name="connsiteX55" fmla="*/ 1809550 w 2014470"/>
                <a:gd name="connsiteY55" fmla="*/ 2974206 h 3455469"/>
                <a:gd name="connsiteX56" fmla="*/ 1819175 w 2014470"/>
                <a:gd name="connsiteY56" fmla="*/ 2945330 h 3455469"/>
                <a:gd name="connsiteX57" fmla="*/ 1838426 w 2014470"/>
                <a:gd name="connsiteY57" fmla="*/ 2916455 h 3455469"/>
                <a:gd name="connsiteX58" fmla="*/ 1848051 w 2014470"/>
                <a:gd name="connsiteY58" fmla="*/ 2829827 h 3455469"/>
                <a:gd name="connsiteX59" fmla="*/ 1867302 w 2014470"/>
                <a:gd name="connsiteY59" fmla="*/ 2762450 h 3455469"/>
                <a:gd name="connsiteX60" fmla="*/ 1886552 w 2014470"/>
                <a:gd name="connsiteY60" fmla="*/ 2675823 h 3455469"/>
                <a:gd name="connsiteX61" fmla="*/ 1896177 w 2014470"/>
                <a:gd name="connsiteY61" fmla="*/ 2646947 h 3455469"/>
                <a:gd name="connsiteX62" fmla="*/ 1905803 w 2014470"/>
                <a:gd name="connsiteY62" fmla="*/ 2569945 h 3455469"/>
                <a:gd name="connsiteX63" fmla="*/ 1925053 w 2014470"/>
                <a:gd name="connsiteY63" fmla="*/ 2512194 h 3455469"/>
                <a:gd name="connsiteX64" fmla="*/ 1934678 w 2014470"/>
                <a:gd name="connsiteY64" fmla="*/ 2415941 h 3455469"/>
                <a:gd name="connsiteX65" fmla="*/ 1953929 w 2014470"/>
                <a:gd name="connsiteY65" fmla="*/ 2338939 h 3455469"/>
                <a:gd name="connsiteX66" fmla="*/ 1963554 w 2014470"/>
                <a:gd name="connsiteY66" fmla="*/ 2242686 h 3455469"/>
                <a:gd name="connsiteX67" fmla="*/ 1973179 w 2014470"/>
                <a:gd name="connsiteY67" fmla="*/ 2213810 h 3455469"/>
                <a:gd name="connsiteX68" fmla="*/ 1982805 w 2014470"/>
                <a:gd name="connsiteY68" fmla="*/ 2069432 h 3455469"/>
                <a:gd name="connsiteX69" fmla="*/ 1992430 w 2014470"/>
                <a:gd name="connsiteY69" fmla="*/ 2040556 h 3455469"/>
                <a:gd name="connsiteX70" fmla="*/ 2011680 w 2014470"/>
                <a:gd name="connsiteY70" fmla="*/ 1944303 h 3455469"/>
                <a:gd name="connsiteX71" fmla="*/ 1982805 w 2014470"/>
                <a:gd name="connsiteY71" fmla="*/ 1540042 h 3455469"/>
                <a:gd name="connsiteX72" fmla="*/ 1963554 w 2014470"/>
                <a:gd name="connsiteY72" fmla="*/ 1463040 h 3455469"/>
                <a:gd name="connsiteX73" fmla="*/ 1944304 w 2014470"/>
                <a:gd name="connsiteY73" fmla="*/ 1434164 h 3455469"/>
                <a:gd name="connsiteX74" fmla="*/ 1925053 w 2014470"/>
                <a:gd name="connsiteY74" fmla="*/ 1309036 h 3455469"/>
                <a:gd name="connsiteX75" fmla="*/ 1915428 w 2014470"/>
                <a:gd name="connsiteY75" fmla="*/ 1280160 h 3455469"/>
                <a:gd name="connsiteX76" fmla="*/ 1905803 w 2014470"/>
                <a:gd name="connsiteY76" fmla="*/ 1232034 h 3455469"/>
                <a:gd name="connsiteX77" fmla="*/ 1896177 w 2014470"/>
                <a:gd name="connsiteY77" fmla="*/ 1126156 h 3455469"/>
                <a:gd name="connsiteX78" fmla="*/ 1886552 w 2014470"/>
                <a:gd name="connsiteY78" fmla="*/ 1097280 h 3455469"/>
                <a:gd name="connsiteX79" fmla="*/ 1876927 w 2014470"/>
                <a:gd name="connsiteY79" fmla="*/ 1020278 h 3455469"/>
                <a:gd name="connsiteX80" fmla="*/ 1867302 w 2014470"/>
                <a:gd name="connsiteY80" fmla="*/ 952901 h 3455469"/>
                <a:gd name="connsiteX81" fmla="*/ 1848051 w 2014470"/>
                <a:gd name="connsiteY81" fmla="*/ 885524 h 3455469"/>
                <a:gd name="connsiteX82" fmla="*/ 1838426 w 2014470"/>
                <a:gd name="connsiteY82" fmla="*/ 827773 h 3455469"/>
                <a:gd name="connsiteX83" fmla="*/ 1819175 w 2014470"/>
                <a:gd name="connsiteY83" fmla="*/ 789272 h 3455469"/>
                <a:gd name="connsiteX84" fmla="*/ 1790299 w 2014470"/>
                <a:gd name="connsiteY84" fmla="*/ 731520 h 3455469"/>
                <a:gd name="connsiteX85" fmla="*/ 1771049 w 2014470"/>
                <a:gd name="connsiteY85" fmla="*/ 644893 h 3455469"/>
                <a:gd name="connsiteX86" fmla="*/ 1761424 w 2014470"/>
                <a:gd name="connsiteY86" fmla="*/ 616017 h 3455469"/>
                <a:gd name="connsiteX87" fmla="*/ 1742173 w 2014470"/>
                <a:gd name="connsiteY87" fmla="*/ 587141 h 3455469"/>
                <a:gd name="connsiteX88" fmla="*/ 1713297 w 2014470"/>
                <a:gd name="connsiteY88" fmla="*/ 529389 h 3455469"/>
                <a:gd name="connsiteX89" fmla="*/ 1684422 w 2014470"/>
                <a:gd name="connsiteY89" fmla="*/ 471638 h 3455469"/>
                <a:gd name="connsiteX90" fmla="*/ 1674796 w 2014470"/>
                <a:gd name="connsiteY90" fmla="*/ 423512 h 3455469"/>
                <a:gd name="connsiteX91" fmla="*/ 1645920 w 2014470"/>
                <a:gd name="connsiteY91" fmla="*/ 336884 h 3455469"/>
                <a:gd name="connsiteX92" fmla="*/ 1626670 w 2014470"/>
                <a:gd name="connsiteY92" fmla="*/ 308008 h 3455469"/>
                <a:gd name="connsiteX93" fmla="*/ 1607419 w 2014470"/>
                <a:gd name="connsiteY93" fmla="*/ 250257 h 3455469"/>
                <a:gd name="connsiteX94" fmla="*/ 1578544 w 2014470"/>
                <a:gd name="connsiteY94" fmla="*/ 221381 h 3455469"/>
                <a:gd name="connsiteX95" fmla="*/ 1491916 w 2014470"/>
                <a:gd name="connsiteY95" fmla="*/ 125128 h 3455469"/>
                <a:gd name="connsiteX96" fmla="*/ 1424539 w 2014470"/>
                <a:gd name="connsiteY96" fmla="*/ 86627 h 3455469"/>
                <a:gd name="connsiteX97" fmla="*/ 1386038 w 2014470"/>
                <a:gd name="connsiteY97" fmla="*/ 67377 h 3455469"/>
                <a:gd name="connsiteX98" fmla="*/ 1357163 w 2014470"/>
                <a:gd name="connsiteY98" fmla="*/ 48126 h 3455469"/>
                <a:gd name="connsiteX99" fmla="*/ 1241659 w 2014470"/>
                <a:gd name="connsiteY99" fmla="*/ 19250 h 3455469"/>
                <a:gd name="connsiteX100" fmla="*/ 1212784 w 2014470"/>
                <a:gd name="connsiteY100" fmla="*/ 9625 h 3455469"/>
                <a:gd name="connsiteX101" fmla="*/ 1087655 w 2014470"/>
                <a:gd name="connsiteY101" fmla="*/ 0 h 3455469"/>
                <a:gd name="connsiteX102" fmla="*/ 875899 w 2014470"/>
                <a:gd name="connsiteY102" fmla="*/ 9625 h 3455469"/>
                <a:gd name="connsiteX103" fmla="*/ 866274 w 2014470"/>
                <a:gd name="connsiteY103" fmla="*/ 28876 h 3455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014470" h="3455469">
                  <a:moveTo>
                    <a:pt x="866274" y="28876"/>
                  </a:moveTo>
                  <a:cubicBezTo>
                    <a:pt x="853440" y="33689"/>
                    <a:pt x="821003" y="33400"/>
                    <a:pt x="798897" y="38501"/>
                  </a:cubicBezTo>
                  <a:cubicBezTo>
                    <a:pt x="722776" y="56067"/>
                    <a:pt x="740612" y="73173"/>
                    <a:pt x="644893" y="77002"/>
                  </a:cubicBezTo>
                  <a:lnTo>
                    <a:pt x="404262" y="86627"/>
                  </a:lnTo>
                  <a:cubicBezTo>
                    <a:pt x="255274" y="136290"/>
                    <a:pt x="409150" y="79370"/>
                    <a:pt x="317634" y="125128"/>
                  </a:cubicBezTo>
                  <a:cubicBezTo>
                    <a:pt x="279411" y="144239"/>
                    <a:pt x="295345" y="122482"/>
                    <a:pt x="259883" y="154004"/>
                  </a:cubicBezTo>
                  <a:cubicBezTo>
                    <a:pt x="239535" y="172091"/>
                    <a:pt x="221382" y="192505"/>
                    <a:pt x="202131" y="211756"/>
                  </a:cubicBezTo>
                  <a:cubicBezTo>
                    <a:pt x="192506" y="221381"/>
                    <a:pt x="184581" y="233081"/>
                    <a:pt x="173255" y="240632"/>
                  </a:cubicBezTo>
                  <a:cubicBezTo>
                    <a:pt x="163630" y="247049"/>
                    <a:pt x="153266" y="252476"/>
                    <a:pt x="144379" y="259882"/>
                  </a:cubicBezTo>
                  <a:cubicBezTo>
                    <a:pt x="110456" y="288152"/>
                    <a:pt x="103830" y="306270"/>
                    <a:pt x="77003" y="346509"/>
                  </a:cubicBezTo>
                  <a:cubicBezTo>
                    <a:pt x="71375" y="354951"/>
                    <a:pt x="70586" y="365760"/>
                    <a:pt x="67377" y="375385"/>
                  </a:cubicBezTo>
                  <a:cubicBezTo>
                    <a:pt x="64169" y="394636"/>
                    <a:pt x="61243" y="413936"/>
                    <a:pt x="57752" y="433137"/>
                  </a:cubicBezTo>
                  <a:cubicBezTo>
                    <a:pt x="54826" y="449233"/>
                    <a:pt x="48987" y="464926"/>
                    <a:pt x="48127" y="481263"/>
                  </a:cubicBezTo>
                  <a:cubicBezTo>
                    <a:pt x="42560" y="587043"/>
                    <a:pt x="42031" y="693029"/>
                    <a:pt x="38502" y="798897"/>
                  </a:cubicBezTo>
                  <a:cubicBezTo>
                    <a:pt x="29554" y="1067327"/>
                    <a:pt x="49722" y="975393"/>
                    <a:pt x="19251" y="1097280"/>
                  </a:cubicBezTo>
                  <a:cubicBezTo>
                    <a:pt x="16043" y="1142198"/>
                    <a:pt x="13366" y="1187157"/>
                    <a:pt x="9626" y="1232034"/>
                  </a:cubicBezTo>
                  <a:cubicBezTo>
                    <a:pt x="6948" y="1264167"/>
                    <a:pt x="0" y="1296042"/>
                    <a:pt x="0" y="1328286"/>
                  </a:cubicBezTo>
                  <a:cubicBezTo>
                    <a:pt x="0" y="1684435"/>
                    <a:pt x="4189" y="2040582"/>
                    <a:pt x="9626" y="2396690"/>
                  </a:cubicBezTo>
                  <a:cubicBezTo>
                    <a:pt x="10607" y="2460931"/>
                    <a:pt x="15243" y="2525072"/>
                    <a:pt x="19251" y="2589196"/>
                  </a:cubicBezTo>
                  <a:cubicBezTo>
                    <a:pt x="21661" y="2627755"/>
                    <a:pt x="22524" y="2666590"/>
                    <a:pt x="28876" y="2704699"/>
                  </a:cubicBezTo>
                  <a:cubicBezTo>
                    <a:pt x="32212" y="2724715"/>
                    <a:pt x="48127" y="2762450"/>
                    <a:pt x="48127" y="2762450"/>
                  </a:cubicBezTo>
                  <a:cubicBezTo>
                    <a:pt x="51335" y="2788118"/>
                    <a:pt x="52332" y="2814160"/>
                    <a:pt x="57752" y="2839453"/>
                  </a:cubicBezTo>
                  <a:cubicBezTo>
                    <a:pt x="62004" y="2859294"/>
                    <a:pt x="70586" y="2877954"/>
                    <a:pt x="77003" y="2897204"/>
                  </a:cubicBezTo>
                  <a:lnTo>
                    <a:pt x="86628" y="2926080"/>
                  </a:lnTo>
                  <a:cubicBezTo>
                    <a:pt x="90811" y="2938630"/>
                    <a:pt x="92452" y="2951910"/>
                    <a:pt x="96253" y="2964581"/>
                  </a:cubicBezTo>
                  <a:cubicBezTo>
                    <a:pt x="102084" y="2984017"/>
                    <a:pt x="109087" y="3003082"/>
                    <a:pt x="115504" y="3022333"/>
                  </a:cubicBezTo>
                  <a:lnTo>
                    <a:pt x="125129" y="3051208"/>
                  </a:lnTo>
                  <a:cubicBezTo>
                    <a:pt x="129312" y="3063758"/>
                    <a:pt x="129543" y="3077550"/>
                    <a:pt x="134754" y="3089709"/>
                  </a:cubicBezTo>
                  <a:cubicBezTo>
                    <a:pt x="147635" y="3119765"/>
                    <a:pt x="196355" y="3160935"/>
                    <a:pt x="211756" y="3176337"/>
                  </a:cubicBezTo>
                  <a:lnTo>
                    <a:pt x="240632" y="3205213"/>
                  </a:lnTo>
                  <a:cubicBezTo>
                    <a:pt x="251976" y="3216557"/>
                    <a:pt x="257184" y="3233444"/>
                    <a:pt x="269508" y="3243714"/>
                  </a:cubicBezTo>
                  <a:cubicBezTo>
                    <a:pt x="277302" y="3250209"/>
                    <a:pt x="288759" y="3250131"/>
                    <a:pt x="298384" y="3253339"/>
                  </a:cubicBezTo>
                  <a:cubicBezTo>
                    <a:pt x="363309" y="3318264"/>
                    <a:pt x="330308" y="3302480"/>
                    <a:pt x="385011" y="3320716"/>
                  </a:cubicBezTo>
                  <a:cubicBezTo>
                    <a:pt x="394636" y="3330341"/>
                    <a:pt x="402068" y="3342838"/>
                    <a:pt x="413887" y="3349592"/>
                  </a:cubicBezTo>
                  <a:cubicBezTo>
                    <a:pt x="425373" y="3356155"/>
                    <a:pt x="439668" y="3355583"/>
                    <a:pt x="452388" y="3359217"/>
                  </a:cubicBezTo>
                  <a:cubicBezTo>
                    <a:pt x="462144" y="3362004"/>
                    <a:pt x="471508" y="3366055"/>
                    <a:pt x="481264" y="3368842"/>
                  </a:cubicBezTo>
                  <a:cubicBezTo>
                    <a:pt x="493984" y="3372476"/>
                    <a:pt x="507045" y="3374833"/>
                    <a:pt x="519765" y="3378467"/>
                  </a:cubicBezTo>
                  <a:cubicBezTo>
                    <a:pt x="637511" y="3412110"/>
                    <a:pt x="433130" y="3356007"/>
                    <a:pt x="587142" y="3407343"/>
                  </a:cubicBezTo>
                  <a:cubicBezTo>
                    <a:pt x="602662" y="3412516"/>
                    <a:pt x="619298" y="3413419"/>
                    <a:pt x="635268" y="3416968"/>
                  </a:cubicBezTo>
                  <a:cubicBezTo>
                    <a:pt x="648182" y="3419838"/>
                    <a:pt x="660673" y="3424723"/>
                    <a:pt x="673769" y="3426594"/>
                  </a:cubicBezTo>
                  <a:cubicBezTo>
                    <a:pt x="721677" y="3433438"/>
                    <a:pt x="841876" y="3441479"/>
                    <a:pt x="885525" y="3445844"/>
                  </a:cubicBezTo>
                  <a:cubicBezTo>
                    <a:pt x="911264" y="3448418"/>
                    <a:pt x="936860" y="3452261"/>
                    <a:pt x="962527" y="3455469"/>
                  </a:cubicBezTo>
                  <a:cubicBezTo>
                    <a:pt x="1065196" y="3452261"/>
                    <a:pt x="1168170" y="3454374"/>
                    <a:pt x="1270535" y="3445844"/>
                  </a:cubicBezTo>
                  <a:cubicBezTo>
                    <a:pt x="1284834" y="3444652"/>
                    <a:pt x="1295714" y="3431923"/>
                    <a:pt x="1309036" y="3426594"/>
                  </a:cubicBezTo>
                  <a:cubicBezTo>
                    <a:pt x="1327877" y="3419058"/>
                    <a:pt x="1366788" y="3407343"/>
                    <a:pt x="1366788" y="3407343"/>
                  </a:cubicBezTo>
                  <a:cubicBezTo>
                    <a:pt x="1376413" y="3400926"/>
                    <a:pt x="1386777" y="3395499"/>
                    <a:pt x="1395664" y="3388093"/>
                  </a:cubicBezTo>
                  <a:cubicBezTo>
                    <a:pt x="1406121" y="3379379"/>
                    <a:pt x="1413213" y="3366768"/>
                    <a:pt x="1424539" y="3359217"/>
                  </a:cubicBezTo>
                  <a:cubicBezTo>
                    <a:pt x="1432981" y="3353589"/>
                    <a:pt x="1443790" y="3352800"/>
                    <a:pt x="1453415" y="3349592"/>
                  </a:cubicBezTo>
                  <a:cubicBezTo>
                    <a:pt x="1519609" y="3305462"/>
                    <a:pt x="1489218" y="3318406"/>
                    <a:pt x="1540043" y="3301465"/>
                  </a:cubicBezTo>
                  <a:cubicBezTo>
                    <a:pt x="1549668" y="3295048"/>
                    <a:pt x="1558571" y="3287388"/>
                    <a:pt x="1568918" y="3282215"/>
                  </a:cubicBezTo>
                  <a:cubicBezTo>
                    <a:pt x="1577993" y="3277677"/>
                    <a:pt x="1589785" y="3278818"/>
                    <a:pt x="1597794" y="3272589"/>
                  </a:cubicBezTo>
                  <a:cubicBezTo>
                    <a:pt x="1695181" y="3196844"/>
                    <a:pt x="1617621" y="3227479"/>
                    <a:pt x="1684422" y="3205213"/>
                  </a:cubicBezTo>
                  <a:cubicBezTo>
                    <a:pt x="1701363" y="3154387"/>
                    <a:pt x="1688419" y="3184780"/>
                    <a:pt x="1732548" y="3118585"/>
                  </a:cubicBezTo>
                  <a:lnTo>
                    <a:pt x="1751798" y="3089709"/>
                  </a:lnTo>
                  <a:lnTo>
                    <a:pt x="1771049" y="3060834"/>
                  </a:lnTo>
                  <a:cubicBezTo>
                    <a:pt x="1793957" y="2992107"/>
                    <a:pt x="1779043" y="3019966"/>
                    <a:pt x="1809550" y="2974206"/>
                  </a:cubicBezTo>
                  <a:cubicBezTo>
                    <a:pt x="1812758" y="2964581"/>
                    <a:pt x="1814638" y="2954405"/>
                    <a:pt x="1819175" y="2945330"/>
                  </a:cubicBezTo>
                  <a:cubicBezTo>
                    <a:pt x="1824348" y="2934983"/>
                    <a:pt x="1835620" y="2927678"/>
                    <a:pt x="1838426" y="2916455"/>
                  </a:cubicBezTo>
                  <a:cubicBezTo>
                    <a:pt x="1845473" y="2888269"/>
                    <a:pt x="1843633" y="2858543"/>
                    <a:pt x="1848051" y="2829827"/>
                  </a:cubicBezTo>
                  <a:cubicBezTo>
                    <a:pt x="1853067" y="2797221"/>
                    <a:pt x="1858915" y="2791805"/>
                    <a:pt x="1867302" y="2762450"/>
                  </a:cubicBezTo>
                  <a:cubicBezTo>
                    <a:pt x="1887056" y="2693312"/>
                    <a:pt x="1866713" y="2755181"/>
                    <a:pt x="1886552" y="2675823"/>
                  </a:cubicBezTo>
                  <a:cubicBezTo>
                    <a:pt x="1889013" y="2665980"/>
                    <a:pt x="1892969" y="2656572"/>
                    <a:pt x="1896177" y="2646947"/>
                  </a:cubicBezTo>
                  <a:cubicBezTo>
                    <a:pt x="1899386" y="2621280"/>
                    <a:pt x="1900383" y="2595238"/>
                    <a:pt x="1905803" y="2569945"/>
                  </a:cubicBezTo>
                  <a:cubicBezTo>
                    <a:pt x="1910055" y="2550104"/>
                    <a:pt x="1925053" y="2512194"/>
                    <a:pt x="1925053" y="2512194"/>
                  </a:cubicBezTo>
                  <a:cubicBezTo>
                    <a:pt x="1928261" y="2480110"/>
                    <a:pt x="1929377" y="2447747"/>
                    <a:pt x="1934678" y="2415941"/>
                  </a:cubicBezTo>
                  <a:cubicBezTo>
                    <a:pt x="1939028" y="2389844"/>
                    <a:pt x="1953929" y="2338939"/>
                    <a:pt x="1953929" y="2338939"/>
                  </a:cubicBezTo>
                  <a:cubicBezTo>
                    <a:pt x="1957137" y="2306855"/>
                    <a:pt x="1958651" y="2274555"/>
                    <a:pt x="1963554" y="2242686"/>
                  </a:cubicBezTo>
                  <a:cubicBezTo>
                    <a:pt x="1965097" y="2232658"/>
                    <a:pt x="1972059" y="2223894"/>
                    <a:pt x="1973179" y="2213810"/>
                  </a:cubicBezTo>
                  <a:cubicBezTo>
                    <a:pt x="1978506" y="2165872"/>
                    <a:pt x="1977478" y="2117370"/>
                    <a:pt x="1982805" y="2069432"/>
                  </a:cubicBezTo>
                  <a:cubicBezTo>
                    <a:pt x="1983925" y="2059348"/>
                    <a:pt x="1990149" y="2050442"/>
                    <a:pt x="1992430" y="2040556"/>
                  </a:cubicBezTo>
                  <a:cubicBezTo>
                    <a:pt x="1999787" y="2008674"/>
                    <a:pt x="2011680" y="1944303"/>
                    <a:pt x="2011680" y="1944303"/>
                  </a:cubicBezTo>
                  <a:cubicBezTo>
                    <a:pt x="2001492" y="1577510"/>
                    <a:pt x="2038593" y="1707412"/>
                    <a:pt x="1982805" y="1540042"/>
                  </a:cubicBezTo>
                  <a:cubicBezTo>
                    <a:pt x="1971825" y="1507102"/>
                    <a:pt x="1977958" y="1491848"/>
                    <a:pt x="1963554" y="1463040"/>
                  </a:cubicBezTo>
                  <a:cubicBezTo>
                    <a:pt x="1958381" y="1452693"/>
                    <a:pt x="1950721" y="1443789"/>
                    <a:pt x="1944304" y="1434164"/>
                  </a:cubicBezTo>
                  <a:cubicBezTo>
                    <a:pt x="1920061" y="1337200"/>
                    <a:pt x="1952764" y="1475306"/>
                    <a:pt x="1925053" y="1309036"/>
                  </a:cubicBezTo>
                  <a:cubicBezTo>
                    <a:pt x="1923385" y="1299028"/>
                    <a:pt x="1917889" y="1290003"/>
                    <a:pt x="1915428" y="1280160"/>
                  </a:cubicBezTo>
                  <a:cubicBezTo>
                    <a:pt x="1911460" y="1264289"/>
                    <a:pt x="1909011" y="1248076"/>
                    <a:pt x="1905803" y="1232034"/>
                  </a:cubicBezTo>
                  <a:cubicBezTo>
                    <a:pt x="1902594" y="1196741"/>
                    <a:pt x="1901189" y="1161238"/>
                    <a:pt x="1896177" y="1126156"/>
                  </a:cubicBezTo>
                  <a:cubicBezTo>
                    <a:pt x="1894742" y="1116112"/>
                    <a:pt x="1888367" y="1107262"/>
                    <a:pt x="1886552" y="1097280"/>
                  </a:cubicBezTo>
                  <a:cubicBezTo>
                    <a:pt x="1881925" y="1071830"/>
                    <a:pt x="1880346" y="1045918"/>
                    <a:pt x="1876927" y="1020278"/>
                  </a:cubicBezTo>
                  <a:cubicBezTo>
                    <a:pt x="1873929" y="997790"/>
                    <a:pt x="1871360" y="975222"/>
                    <a:pt x="1867302" y="952901"/>
                  </a:cubicBezTo>
                  <a:cubicBezTo>
                    <a:pt x="1846340" y="837614"/>
                    <a:pt x="1868666" y="978293"/>
                    <a:pt x="1848051" y="885524"/>
                  </a:cubicBezTo>
                  <a:cubicBezTo>
                    <a:pt x="1843818" y="866473"/>
                    <a:pt x="1844034" y="846466"/>
                    <a:pt x="1838426" y="827773"/>
                  </a:cubicBezTo>
                  <a:cubicBezTo>
                    <a:pt x="1834303" y="814030"/>
                    <a:pt x="1824827" y="802460"/>
                    <a:pt x="1819175" y="789272"/>
                  </a:cubicBezTo>
                  <a:cubicBezTo>
                    <a:pt x="1795264" y="733479"/>
                    <a:pt x="1827296" y="787015"/>
                    <a:pt x="1790299" y="731520"/>
                  </a:cubicBezTo>
                  <a:cubicBezTo>
                    <a:pt x="1783683" y="698439"/>
                    <a:pt x="1780111" y="676610"/>
                    <a:pt x="1771049" y="644893"/>
                  </a:cubicBezTo>
                  <a:cubicBezTo>
                    <a:pt x="1768262" y="635137"/>
                    <a:pt x="1765961" y="625092"/>
                    <a:pt x="1761424" y="616017"/>
                  </a:cubicBezTo>
                  <a:cubicBezTo>
                    <a:pt x="1756251" y="605670"/>
                    <a:pt x="1748590" y="596766"/>
                    <a:pt x="1742173" y="587141"/>
                  </a:cubicBezTo>
                  <a:cubicBezTo>
                    <a:pt x="1717982" y="514564"/>
                    <a:pt x="1750614" y="604021"/>
                    <a:pt x="1713297" y="529389"/>
                  </a:cubicBezTo>
                  <a:cubicBezTo>
                    <a:pt x="1673442" y="449680"/>
                    <a:pt x="1739597" y="554403"/>
                    <a:pt x="1684422" y="471638"/>
                  </a:cubicBezTo>
                  <a:cubicBezTo>
                    <a:pt x="1681213" y="455596"/>
                    <a:pt x="1679101" y="439295"/>
                    <a:pt x="1674796" y="423512"/>
                  </a:cubicBezTo>
                  <a:cubicBezTo>
                    <a:pt x="1674786" y="423474"/>
                    <a:pt x="1650739" y="351341"/>
                    <a:pt x="1645920" y="336884"/>
                  </a:cubicBezTo>
                  <a:cubicBezTo>
                    <a:pt x="1642262" y="325910"/>
                    <a:pt x="1631368" y="318579"/>
                    <a:pt x="1626670" y="308008"/>
                  </a:cubicBezTo>
                  <a:cubicBezTo>
                    <a:pt x="1618429" y="289465"/>
                    <a:pt x="1621767" y="264606"/>
                    <a:pt x="1607419" y="250257"/>
                  </a:cubicBezTo>
                  <a:cubicBezTo>
                    <a:pt x="1597794" y="240632"/>
                    <a:pt x="1587258" y="231838"/>
                    <a:pt x="1578544" y="221381"/>
                  </a:cubicBezTo>
                  <a:cubicBezTo>
                    <a:pt x="1545533" y="181767"/>
                    <a:pt x="1556880" y="157609"/>
                    <a:pt x="1491916" y="125128"/>
                  </a:cubicBezTo>
                  <a:cubicBezTo>
                    <a:pt x="1375571" y="66957"/>
                    <a:pt x="1519772" y="141046"/>
                    <a:pt x="1424539" y="86627"/>
                  </a:cubicBezTo>
                  <a:cubicBezTo>
                    <a:pt x="1412081" y="79508"/>
                    <a:pt x="1398496" y="74496"/>
                    <a:pt x="1386038" y="67377"/>
                  </a:cubicBezTo>
                  <a:cubicBezTo>
                    <a:pt x="1375994" y="61638"/>
                    <a:pt x="1367734" y="52824"/>
                    <a:pt x="1357163" y="48126"/>
                  </a:cubicBezTo>
                  <a:cubicBezTo>
                    <a:pt x="1298822" y="22196"/>
                    <a:pt x="1302187" y="32701"/>
                    <a:pt x="1241659" y="19250"/>
                  </a:cubicBezTo>
                  <a:cubicBezTo>
                    <a:pt x="1231755" y="17049"/>
                    <a:pt x="1222851" y="10883"/>
                    <a:pt x="1212784" y="9625"/>
                  </a:cubicBezTo>
                  <a:cubicBezTo>
                    <a:pt x="1171274" y="4436"/>
                    <a:pt x="1129365" y="3208"/>
                    <a:pt x="1087655" y="0"/>
                  </a:cubicBezTo>
                  <a:cubicBezTo>
                    <a:pt x="1017070" y="3208"/>
                    <a:pt x="946332" y="3990"/>
                    <a:pt x="875899" y="9625"/>
                  </a:cubicBezTo>
                  <a:cubicBezTo>
                    <a:pt x="843980" y="12178"/>
                    <a:pt x="879108" y="24063"/>
                    <a:pt x="866274" y="2887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074" name="Picture 2" descr="C:\Users\com\AppData\Local\Microsoft\Windows\Temporary Internet Files\Content.IE5\U5C8W4ON\Adium[1]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99281" y="2001418"/>
              <a:ext cx="1204869" cy="12048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모서리가 둥근 사각형 설명선 8"/>
            <p:cNvSpPr/>
            <p:nvPr/>
          </p:nvSpPr>
          <p:spPr>
            <a:xfrm>
              <a:off x="724126" y="2966173"/>
              <a:ext cx="2366580" cy="289441"/>
            </a:xfrm>
            <a:prstGeom prst="wedgeRoundRectCallout">
              <a:avLst>
                <a:gd name="adj1" fmla="val -17579"/>
                <a:gd name="adj2" fmla="val 52524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altLang="ko-KR" sz="1100" dirty="0"/>
                <a:t>http://www.oracle.com/index.html</a:t>
              </a:r>
              <a:endParaRPr lang="ko-KR" altLang="en-US" sz="1100" dirty="0"/>
            </a:p>
          </p:txBody>
        </p:sp>
        <p:sp>
          <p:nvSpPr>
            <p:cNvPr id="10" name="자유형 9"/>
            <p:cNvSpPr/>
            <p:nvPr/>
          </p:nvSpPr>
          <p:spPr>
            <a:xfrm>
              <a:off x="1767684" y="3250690"/>
              <a:ext cx="73860" cy="259943"/>
            </a:xfrm>
            <a:custGeom>
              <a:avLst/>
              <a:gdLst>
                <a:gd name="connsiteX0" fmla="*/ 6483 w 73860"/>
                <a:gd name="connsiteY0" fmla="*/ 0 h 259943"/>
                <a:gd name="connsiteX1" fmla="*/ 6483 w 73860"/>
                <a:gd name="connsiteY1" fmla="*/ 259882 h 259943"/>
                <a:gd name="connsiteX2" fmla="*/ 73860 w 73860"/>
                <a:gd name="connsiteY2" fmla="*/ 19250 h 25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860" h="259943">
                  <a:moveTo>
                    <a:pt x="6483" y="0"/>
                  </a:moveTo>
                  <a:cubicBezTo>
                    <a:pt x="868" y="128337"/>
                    <a:pt x="-4747" y="256674"/>
                    <a:pt x="6483" y="259882"/>
                  </a:cubicBezTo>
                  <a:cubicBezTo>
                    <a:pt x="17713" y="263090"/>
                    <a:pt x="45786" y="141170"/>
                    <a:pt x="73860" y="19250"/>
                  </a:cubicBezTo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순서도: 자기 디스크 11"/>
            <p:cNvSpPr/>
            <p:nvPr/>
          </p:nvSpPr>
          <p:spPr>
            <a:xfrm>
              <a:off x="6034208" y="2001418"/>
              <a:ext cx="1377164" cy="876445"/>
            </a:xfrm>
            <a:prstGeom prst="flowChartMagneticDisk">
              <a:avLst/>
            </a:prstGeom>
            <a:noFill/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AutoShape 52"/>
            <p:cNvSpPr>
              <a:spLocks noChangeArrowheads="1"/>
            </p:cNvSpPr>
            <p:nvPr/>
          </p:nvSpPr>
          <p:spPr bwMode="auto">
            <a:xfrm>
              <a:off x="6109553" y="2191212"/>
              <a:ext cx="1218177" cy="628525"/>
            </a:xfrm>
            <a:prstGeom prst="flowChartMultidocument">
              <a:avLst/>
            </a:prstGeom>
            <a:noFill/>
            <a:ln w="9525">
              <a:solidFill>
                <a:schemeClr val="accent4">
                  <a:lumMod val="75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ko-KR" sz="1200" dirty="0" smtClean="0">
                  <a:latin typeface="+mj-lt"/>
                </a:rPr>
                <a:t>HTML </a:t>
              </a:r>
              <a:r>
                <a:rPr lang="ko-KR" altLang="en-US" sz="1200" dirty="0" smtClean="0">
                  <a:latin typeface="+mj-lt"/>
                </a:rPr>
                <a:t> 페이지</a:t>
              </a:r>
              <a:r>
                <a:rPr lang="en-US" altLang="ko-KR" sz="1200" dirty="0" smtClean="0">
                  <a:latin typeface="+mj-lt"/>
                </a:rPr>
                <a:t>, </a:t>
              </a:r>
            </a:p>
            <a:p>
              <a:pPr algn="ctr"/>
              <a:r>
                <a:rPr lang="ko-KR" altLang="en-US" sz="1200" dirty="0" smtClean="0">
                  <a:latin typeface="+mj-lt"/>
                </a:rPr>
                <a:t>이미지</a:t>
              </a:r>
              <a:r>
                <a:rPr lang="en-US" altLang="ko-KR" sz="1200" dirty="0" smtClean="0">
                  <a:latin typeface="+mj-lt"/>
                </a:rPr>
                <a:t>, </a:t>
              </a:r>
              <a:r>
                <a:rPr lang="ko-KR" altLang="en-US" sz="1200" dirty="0" smtClean="0">
                  <a:latin typeface="+mj-lt"/>
                </a:rPr>
                <a:t>동영상</a:t>
              </a:r>
              <a:endParaRPr lang="en-US" altLang="ko-KR" sz="1200" dirty="0">
                <a:latin typeface="+mj-lt"/>
              </a:endParaRPr>
            </a:p>
          </p:txBody>
        </p:sp>
        <p:sp>
          <p:nvSpPr>
            <p:cNvPr id="15" name="Rectangle 54"/>
            <p:cNvSpPr>
              <a:spLocks noChangeArrowheads="1"/>
            </p:cNvSpPr>
            <p:nvPr/>
          </p:nvSpPr>
          <p:spPr bwMode="auto">
            <a:xfrm>
              <a:off x="6108814" y="3371081"/>
              <a:ext cx="1339850" cy="157008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accent1">
                  <a:lumMod val="75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 algn="ctr"/>
              <a:r>
                <a:rPr lang="ko-KR" altLang="en-US" sz="1400" dirty="0">
                  <a:latin typeface="+mj-lt"/>
                </a:rPr>
                <a:t>웹 </a:t>
              </a:r>
              <a:r>
                <a:rPr lang="ko-KR" altLang="en-US" sz="1400" dirty="0" smtClean="0">
                  <a:latin typeface="+mj-lt"/>
                </a:rPr>
                <a:t>서버</a:t>
              </a:r>
              <a:endParaRPr lang="ko-KR" altLang="en-US" sz="1400" dirty="0">
                <a:latin typeface="+mj-lt"/>
              </a:endParaRPr>
            </a:p>
          </p:txBody>
        </p:sp>
        <p:sp>
          <p:nvSpPr>
            <p:cNvPr id="16" name="Text Box 57"/>
            <p:cNvSpPr txBox="1">
              <a:spLocks noChangeArrowheads="1"/>
            </p:cNvSpPr>
            <p:nvPr/>
          </p:nvSpPr>
          <p:spPr bwMode="auto">
            <a:xfrm>
              <a:off x="3177404" y="4089742"/>
              <a:ext cx="2462534" cy="27699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3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. </a:t>
              </a:r>
              <a:r>
                <a:rPr lang="en-US" altLang="ko-KR" sz="1200" dirty="0">
                  <a:latin typeface="+mj-lt"/>
                  <a:ea typeface="돋움체" pitchFamily="49" charset="-127"/>
                </a:rPr>
                <a:t>HTML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페이지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(index.html)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 요청</a:t>
              </a:r>
              <a:endParaRPr lang="ko-KR" altLang="en-US" sz="1200" dirty="0">
                <a:latin typeface="+mj-lt"/>
                <a:ea typeface="돋움체" pitchFamily="49" charset="-127"/>
              </a:endParaRPr>
            </a:p>
          </p:txBody>
        </p:sp>
        <p:sp>
          <p:nvSpPr>
            <p:cNvPr id="17" name="Text Box 58"/>
            <p:cNvSpPr txBox="1">
              <a:spLocks noChangeArrowheads="1"/>
            </p:cNvSpPr>
            <p:nvPr/>
          </p:nvSpPr>
          <p:spPr bwMode="auto">
            <a:xfrm>
              <a:off x="6259746" y="2874127"/>
              <a:ext cx="1529590" cy="46166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lvl1pPr marL="98425" indent="-98425"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4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. </a:t>
              </a:r>
              <a:r>
                <a:rPr lang="en-US" altLang="ko-KR" sz="1200" dirty="0">
                  <a:latin typeface="+mj-lt"/>
                  <a:ea typeface="돋움체" pitchFamily="49" charset="-127"/>
                </a:rPr>
                <a:t>HTML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페이지</a:t>
              </a:r>
              <a:endParaRPr lang="en-US" altLang="ko-KR" sz="1200" dirty="0" smtClean="0">
                <a:latin typeface="+mj-lt"/>
                <a:ea typeface="돋움체" pitchFamily="49" charset="-127"/>
              </a:endParaRPr>
            </a:p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 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  (index.html)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 읽기</a:t>
              </a:r>
              <a:endParaRPr lang="ko-KR" altLang="en-US" sz="1200" dirty="0">
                <a:latin typeface="+mj-lt"/>
                <a:ea typeface="돋움체" pitchFamily="49" charset="-127"/>
              </a:endParaRPr>
            </a:p>
          </p:txBody>
        </p:sp>
        <p:sp>
          <p:nvSpPr>
            <p:cNvPr id="18" name="Text Box 59"/>
            <p:cNvSpPr txBox="1">
              <a:spLocks noChangeArrowheads="1"/>
            </p:cNvSpPr>
            <p:nvPr/>
          </p:nvSpPr>
          <p:spPr bwMode="auto">
            <a:xfrm>
              <a:off x="3177404" y="4393125"/>
              <a:ext cx="2462534" cy="27699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5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. </a:t>
              </a:r>
              <a:r>
                <a:rPr lang="en-US" altLang="ko-KR" sz="1200" dirty="0">
                  <a:latin typeface="+mj-lt"/>
                  <a:ea typeface="돋움체" pitchFamily="49" charset="-127"/>
                </a:rPr>
                <a:t>HTML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페이지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(index.html)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 전송</a:t>
              </a:r>
              <a:endParaRPr lang="ko-KR" altLang="en-US" sz="1200" dirty="0">
                <a:latin typeface="+mj-lt"/>
                <a:ea typeface="돋움체" pitchFamily="49" charset="-127"/>
              </a:endParaRPr>
            </a:p>
          </p:txBody>
        </p:sp>
        <p:sp>
          <p:nvSpPr>
            <p:cNvPr id="19" name="Text Box 60"/>
            <p:cNvSpPr txBox="1">
              <a:spLocks noChangeArrowheads="1"/>
            </p:cNvSpPr>
            <p:nvPr/>
          </p:nvSpPr>
          <p:spPr bwMode="auto">
            <a:xfrm>
              <a:off x="2871815" y="4863739"/>
              <a:ext cx="1651000" cy="46166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>
              <a:lvl1pPr marL="98425" indent="-98425"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6. </a:t>
              </a:r>
              <a:r>
                <a:rPr lang="en-US" altLang="ko-KR" sz="1200" dirty="0">
                  <a:latin typeface="+mj-lt"/>
                  <a:ea typeface="돋움체" pitchFamily="49" charset="-127"/>
                </a:rPr>
                <a:t>HTML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페이지</a:t>
              </a:r>
              <a:endParaRPr lang="en-US" altLang="ko-KR" sz="1200" dirty="0" smtClean="0">
                <a:latin typeface="+mj-lt"/>
                <a:ea typeface="돋움체" pitchFamily="49" charset="-127"/>
              </a:endParaRPr>
            </a:p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 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 </a:t>
              </a:r>
              <a:r>
                <a:rPr lang="ko-KR" altLang="en-US" sz="1200" dirty="0">
                  <a:latin typeface="+mj-lt"/>
                  <a:ea typeface="돋움체" pitchFamily="49" charset="-127"/>
                </a:rPr>
                <a:t>해독 및 출력</a:t>
              </a:r>
            </a:p>
          </p:txBody>
        </p:sp>
        <p:sp>
          <p:nvSpPr>
            <p:cNvPr id="21" name="Text Box 57"/>
            <p:cNvSpPr txBox="1">
              <a:spLocks noChangeArrowheads="1"/>
            </p:cNvSpPr>
            <p:nvPr/>
          </p:nvSpPr>
          <p:spPr bwMode="auto">
            <a:xfrm>
              <a:off x="3177404" y="3255614"/>
              <a:ext cx="2811732" cy="27699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1.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웹 서버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(www.oracle.com)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 연결 요청</a:t>
              </a:r>
              <a:endParaRPr lang="ko-KR" altLang="en-US" sz="1200" dirty="0">
                <a:latin typeface="+mj-lt"/>
                <a:ea typeface="돋움체" pitchFamily="49" charset="-127"/>
              </a:endParaRPr>
            </a:p>
          </p:txBody>
        </p:sp>
        <p:sp>
          <p:nvSpPr>
            <p:cNvPr id="25" name="Text Box 57"/>
            <p:cNvSpPr txBox="1">
              <a:spLocks noChangeArrowheads="1"/>
            </p:cNvSpPr>
            <p:nvPr/>
          </p:nvSpPr>
          <p:spPr bwMode="auto">
            <a:xfrm>
              <a:off x="3177404" y="3510633"/>
              <a:ext cx="1752403" cy="27699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2.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웹 서버에 연결 수</a:t>
              </a:r>
              <a:r>
                <a:rPr lang="ko-KR" altLang="en-US" sz="1200" dirty="0">
                  <a:latin typeface="+mj-lt"/>
                  <a:ea typeface="돋움체" pitchFamily="49" charset="-127"/>
                </a:rPr>
                <a:t>락</a:t>
              </a:r>
            </a:p>
          </p:txBody>
        </p:sp>
        <p:cxnSp>
          <p:nvCxnSpPr>
            <p:cNvPr id="3075" name="직선 화살표 연결선 3074"/>
            <p:cNvCxnSpPr/>
            <p:nvPr/>
          </p:nvCxnSpPr>
          <p:spPr>
            <a:xfrm>
              <a:off x="2771800" y="3501008"/>
              <a:ext cx="3337753" cy="0"/>
            </a:xfrm>
            <a:prstGeom prst="straightConnector1">
              <a:avLst/>
            </a:prstGeom>
            <a:ln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/>
            <p:cNvCxnSpPr/>
            <p:nvPr/>
          </p:nvCxnSpPr>
          <p:spPr>
            <a:xfrm>
              <a:off x="2775161" y="3767032"/>
              <a:ext cx="3334392" cy="0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/>
            <p:cNvCxnSpPr/>
            <p:nvPr/>
          </p:nvCxnSpPr>
          <p:spPr>
            <a:xfrm>
              <a:off x="2771800" y="4365104"/>
              <a:ext cx="3337753" cy="0"/>
            </a:xfrm>
            <a:prstGeom prst="straightConnector1">
              <a:avLst/>
            </a:prstGeom>
            <a:ln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/>
            <p:cNvCxnSpPr/>
            <p:nvPr/>
          </p:nvCxnSpPr>
          <p:spPr>
            <a:xfrm>
              <a:off x="2771800" y="4648144"/>
              <a:ext cx="3337753" cy="0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8" name="직선 화살표 연결선 3077"/>
            <p:cNvCxnSpPr/>
            <p:nvPr/>
          </p:nvCxnSpPr>
          <p:spPr>
            <a:xfrm flipV="1">
              <a:off x="6278996" y="2861610"/>
              <a:ext cx="0" cy="509472"/>
            </a:xfrm>
            <a:prstGeom prst="straightConnector1">
              <a:avLst/>
            </a:prstGeom>
            <a:ln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81" name="자유형 3080"/>
            <p:cNvSpPr/>
            <p:nvPr/>
          </p:nvSpPr>
          <p:spPr>
            <a:xfrm>
              <a:off x="2231829" y="4755968"/>
              <a:ext cx="695992" cy="473231"/>
            </a:xfrm>
            <a:custGeom>
              <a:avLst/>
              <a:gdLst>
                <a:gd name="connsiteX0" fmla="*/ 529390 w 695992"/>
                <a:gd name="connsiteY0" fmla="*/ 125128 h 358412"/>
                <a:gd name="connsiteX1" fmla="*/ 664143 w 695992"/>
                <a:gd name="connsiteY1" fmla="*/ 356135 h 358412"/>
                <a:gd name="connsiteX2" fmla="*/ 0 w 695992"/>
                <a:gd name="connsiteY2" fmla="*/ 0 h 35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5992" h="358412">
                  <a:moveTo>
                    <a:pt x="529390" y="125128"/>
                  </a:moveTo>
                  <a:cubicBezTo>
                    <a:pt x="640882" y="251059"/>
                    <a:pt x="752375" y="376990"/>
                    <a:pt x="664143" y="356135"/>
                  </a:cubicBezTo>
                  <a:cubicBezTo>
                    <a:pt x="575911" y="335280"/>
                    <a:pt x="287955" y="167640"/>
                    <a:pt x="0" y="0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85" name="TextBox 3084"/>
            <p:cNvSpPr txBox="1"/>
            <p:nvPr/>
          </p:nvSpPr>
          <p:spPr>
            <a:xfrm>
              <a:off x="6180850" y="5131045"/>
              <a:ext cx="13388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/>
                <a:t>oracle </a:t>
              </a:r>
              <a:r>
                <a:rPr lang="ko-KR" altLang="en-US" sz="1400" dirty="0" smtClean="0"/>
                <a:t>웹 서버</a:t>
              </a:r>
              <a:endParaRPr lang="ko-KR" altLang="en-US" sz="1400" dirty="0"/>
            </a:p>
          </p:txBody>
        </p:sp>
      </p:grpSp>
      <p:sp>
        <p:nvSpPr>
          <p:cNvPr id="5" name="직사각형 4"/>
          <p:cNvSpPr/>
          <p:nvPr/>
        </p:nvSpPr>
        <p:spPr>
          <a:xfrm>
            <a:off x="3007695" y="5925083"/>
            <a:ext cx="2542684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1~5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사이의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과정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: HTTP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세션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0419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웹의 시작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Tim Berners-Lee</a:t>
            </a:r>
            <a:r>
              <a:rPr lang="ko-KR" altLang="en-US" dirty="0"/>
              <a:t>의 아이디어에서 시작</a:t>
            </a:r>
          </a:p>
          <a:p>
            <a:pPr lvl="1"/>
            <a:r>
              <a:rPr lang="en-US" altLang="ko-KR" dirty="0" smtClean="0"/>
              <a:t>1989</a:t>
            </a:r>
            <a:r>
              <a:rPr lang="ko-KR" altLang="en-US" dirty="0" smtClean="0"/>
              <a:t>년 웹 개념 제안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1990</a:t>
            </a:r>
            <a:r>
              <a:rPr lang="ko-KR" altLang="en-US" dirty="0" smtClean="0"/>
              <a:t>년 </a:t>
            </a:r>
            <a:r>
              <a:rPr lang="en-US" altLang="ko-KR" dirty="0" err="1" smtClean="0"/>
              <a:t>WorldWideWeb</a:t>
            </a:r>
            <a:r>
              <a:rPr lang="en-US" altLang="ko-KR" dirty="0" smtClean="0"/>
              <a:t> </a:t>
            </a:r>
            <a:r>
              <a:rPr lang="ko-KR" altLang="en-US" dirty="0" smtClean="0"/>
              <a:t>프로젝트 시작</a:t>
            </a:r>
            <a:endParaRPr lang="en-US" altLang="ko-KR" dirty="0" smtClean="0"/>
          </a:p>
          <a:p>
            <a:pPr lvl="2"/>
            <a:r>
              <a:rPr lang="ko-KR" altLang="en-US" dirty="0"/>
              <a:t>서버</a:t>
            </a:r>
            <a:r>
              <a:rPr lang="en-US" altLang="ko-KR" dirty="0"/>
              <a:t>-</a:t>
            </a:r>
            <a:r>
              <a:rPr lang="ko-KR" altLang="en-US" dirty="0"/>
              <a:t>클라이언트로 동작하는 </a:t>
            </a:r>
            <a:r>
              <a:rPr lang="en-US" altLang="ko-KR" dirty="0"/>
              <a:t>HTTP </a:t>
            </a:r>
            <a:r>
              <a:rPr lang="ko-KR" altLang="en-US" dirty="0" smtClean="0"/>
              <a:t>모델 창시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HTML </a:t>
            </a:r>
            <a:r>
              <a:rPr lang="ko-KR" altLang="en-US" dirty="0" smtClean="0"/>
              <a:t>언어 개발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하이퍼링크 개념 구현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세계 </a:t>
            </a:r>
            <a:r>
              <a:rPr lang="ko-KR" altLang="en-US" dirty="0"/>
              <a:t>최초의 웹 서버와 웹 </a:t>
            </a:r>
            <a:r>
              <a:rPr lang="ko-KR" altLang="en-US" dirty="0" smtClean="0"/>
              <a:t>브라우저 </a:t>
            </a:r>
            <a:r>
              <a:rPr lang="ko-KR" altLang="en-US" dirty="0"/>
              <a:t>개발</a:t>
            </a:r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01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ko-KR" altLang="en-US" dirty="0" smtClean="0"/>
              <a:t>웹의 기본 개념과 구조를 이해한다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웹 서버와 웹 브라우저의 상호 관계를 이해한다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웹 문서와 기존의 전자 문서와의 차이점을 이해한다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웹 페이지를 구성하는 </a:t>
            </a:r>
            <a:r>
              <a:rPr lang="en-US" altLang="ko-KR" dirty="0" smtClean="0"/>
              <a:t>HTML, CSS, </a:t>
            </a:r>
            <a:r>
              <a:rPr lang="ko-KR" altLang="en-US" dirty="0" smtClean="0"/>
              <a:t>자바스크립트의 </a:t>
            </a:r>
            <a:r>
              <a:rPr lang="en-US" altLang="ko-KR" dirty="0" smtClean="0"/>
              <a:t>3 </a:t>
            </a:r>
            <a:r>
              <a:rPr lang="ko-KR" altLang="en-US" dirty="0" smtClean="0"/>
              <a:t>요소를 이해한다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HTML5</a:t>
            </a:r>
            <a:r>
              <a:rPr lang="ko-KR" altLang="en-US" dirty="0" smtClean="0"/>
              <a:t>의 목적과 기능을 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HTML5</a:t>
            </a:r>
            <a:r>
              <a:rPr lang="ko-KR" altLang="en-US" dirty="0" smtClean="0"/>
              <a:t>로 웹 페이지를 작성하는 과정을 알고 필요한 도구를 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강의 목표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614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Tim Berners-Lee</a:t>
            </a:r>
            <a:r>
              <a:rPr lang="ko-KR" altLang="en-US" dirty="0"/>
              <a:t>가 </a:t>
            </a:r>
            <a:r>
              <a:rPr lang="en-US" altLang="ko-KR" dirty="0"/>
              <a:t>CERN</a:t>
            </a:r>
            <a:r>
              <a:rPr lang="ko-KR" altLang="en-US" dirty="0"/>
              <a:t>에서 사용하던 </a:t>
            </a:r>
            <a:r>
              <a:rPr lang="en-US" altLang="ko-KR" dirty="0"/>
              <a:t>NeXT </a:t>
            </a:r>
            <a:r>
              <a:rPr lang="ko-KR" altLang="en-US" dirty="0" smtClean="0"/>
              <a:t>컴퓨터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628800"/>
            <a:ext cx="5838825" cy="385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60"/>
          <p:cNvSpPr txBox="1">
            <a:spLocks noChangeArrowheads="1"/>
          </p:cNvSpPr>
          <p:nvPr/>
        </p:nvSpPr>
        <p:spPr bwMode="auto">
          <a:xfrm>
            <a:off x="755576" y="5765165"/>
            <a:ext cx="8071184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marL="98425" indent="-98425">
              <a:defRPr kumimoji="1" sz="24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>
              <a:defRPr kumimoji="1" sz="24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>
              <a:defRPr kumimoji="1" sz="2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>
              <a:defRPr kumimoji="1" sz="24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>
              <a:defRPr kumimoji="1" sz="24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just"/>
            <a:r>
              <a:rPr lang="en-US" altLang="ko-KR" sz="1400" dirty="0">
                <a:latin typeface="+mj-ea"/>
                <a:ea typeface="+mj-ea"/>
              </a:rPr>
              <a:t>Tim Berners-Lee</a:t>
            </a:r>
            <a:r>
              <a:rPr lang="ko-KR" altLang="en-US" sz="1400" dirty="0">
                <a:latin typeface="+mj-ea"/>
                <a:ea typeface="+mj-ea"/>
              </a:rPr>
              <a:t>가 </a:t>
            </a:r>
            <a:r>
              <a:rPr lang="en-US" altLang="ko-KR" sz="1400" dirty="0">
                <a:latin typeface="+mj-ea"/>
                <a:ea typeface="+mj-ea"/>
              </a:rPr>
              <a:t>CERN</a:t>
            </a:r>
            <a:r>
              <a:rPr lang="ko-KR" altLang="en-US" sz="1400" dirty="0">
                <a:latin typeface="+mj-ea"/>
                <a:ea typeface="+mj-ea"/>
              </a:rPr>
              <a:t>에서 최초로 개발한 웹 서버 소프트웨어를 </a:t>
            </a:r>
            <a:r>
              <a:rPr lang="ko-KR" altLang="en-US" sz="1400" dirty="0" smtClean="0">
                <a:latin typeface="+mj-ea"/>
                <a:ea typeface="+mj-ea"/>
              </a:rPr>
              <a:t>설치하고 운용한 </a:t>
            </a:r>
            <a:r>
              <a:rPr lang="en-US" altLang="ko-KR" sz="1400" dirty="0" smtClean="0">
                <a:latin typeface="+mj-ea"/>
                <a:ea typeface="+mj-ea"/>
              </a:rPr>
              <a:t>NeXT </a:t>
            </a:r>
            <a:r>
              <a:rPr lang="ko-KR" altLang="en-US" sz="1400" dirty="0" smtClean="0">
                <a:latin typeface="+mj-ea"/>
                <a:ea typeface="+mj-ea"/>
              </a:rPr>
              <a:t>컴퓨터</a:t>
            </a:r>
            <a:endParaRPr lang="en-US" altLang="ko-KR" sz="1400" dirty="0" smtClean="0">
              <a:latin typeface="+mj-ea"/>
              <a:ea typeface="+mj-ea"/>
            </a:endParaRPr>
          </a:p>
          <a:p>
            <a:pPr algn="just"/>
            <a:r>
              <a:rPr lang="ko-KR" altLang="en-US" sz="1400" dirty="0" smtClean="0">
                <a:latin typeface="+mj-ea"/>
                <a:ea typeface="+mj-ea"/>
              </a:rPr>
              <a:t>최초의 </a:t>
            </a:r>
            <a:r>
              <a:rPr lang="ko-KR" altLang="en-US" sz="1400" dirty="0">
                <a:latin typeface="+mj-ea"/>
                <a:ea typeface="+mj-ea"/>
              </a:rPr>
              <a:t>웹 브라우저 </a:t>
            </a:r>
            <a:r>
              <a:rPr lang="en-US" altLang="ko-KR" sz="1400" dirty="0" err="1">
                <a:latin typeface="+mj-ea"/>
                <a:ea typeface="+mj-ea"/>
              </a:rPr>
              <a:t>WorldWideWeb</a:t>
            </a:r>
            <a:r>
              <a:rPr lang="ko-KR" altLang="en-US" sz="1400" dirty="0">
                <a:latin typeface="+mj-ea"/>
                <a:ea typeface="+mj-ea"/>
              </a:rPr>
              <a:t>를 개발하는데 </a:t>
            </a:r>
            <a:r>
              <a:rPr lang="ko-KR" altLang="en-US" sz="1400" dirty="0" smtClean="0">
                <a:latin typeface="+mj-ea"/>
                <a:ea typeface="+mj-ea"/>
              </a:rPr>
              <a:t>이용</a:t>
            </a:r>
            <a:endParaRPr lang="en-US" altLang="ko-KR" sz="1400" dirty="0" smtClean="0">
              <a:latin typeface="+mj-ea"/>
              <a:ea typeface="+mj-ea"/>
            </a:endParaRPr>
          </a:p>
          <a:p>
            <a:pPr algn="just"/>
            <a:r>
              <a:rPr lang="en-US" altLang="ko-KR" sz="1400" dirty="0" smtClean="0">
                <a:latin typeface="+mj-ea"/>
                <a:ea typeface="+mj-ea"/>
              </a:rPr>
              <a:t>(</a:t>
            </a:r>
            <a:r>
              <a:rPr lang="ko-KR" altLang="en-US" sz="1400" dirty="0">
                <a:latin typeface="+mj-ea"/>
                <a:ea typeface="+mj-ea"/>
              </a:rPr>
              <a:t>참조 </a:t>
            </a:r>
            <a:r>
              <a:rPr lang="en-US" altLang="ko-KR" sz="1400" dirty="0">
                <a:latin typeface="+mj-ea"/>
                <a:ea typeface="+mj-ea"/>
              </a:rPr>
              <a:t>: https://en.wikipedia.org/wiki/World_Wide_Web</a:t>
            </a:r>
            <a:r>
              <a:rPr lang="en-US" altLang="ko-KR" sz="1400" dirty="0" smtClean="0">
                <a:latin typeface="+mj-ea"/>
                <a:ea typeface="+mj-ea"/>
              </a:rPr>
              <a:t>)</a:t>
            </a:r>
            <a:endParaRPr lang="ko-KR" altLang="en-US" sz="1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3546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웹의 성공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만들기 쉬운 웹 문서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사용하기 쉬운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태그 언어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단순하고 직관적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HTML </a:t>
            </a:r>
            <a:r>
              <a:rPr lang="ko-KR" altLang="en-US" dirty="0" smtClean="0"/>
              <a:t>태그의 웹 페이지는 텍스트 문서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아무 텍스트 편집기로 편집 가능</a:t>
            </a:r>
            <a:endParaRPr lang="en-US" altLang="ko-KR" dirty="0" smtClean="0"/>
          </a:p>
          <a:p>
            <a:r>
              <a:rPr lang="ko-KR" altLang="en-US" dirty="0" smtClean="0"/>
              <a:t>효율적인 </a:t>
            </a:r>
            <a:r>
              <a:rPr lang="en-US" altLang="ko-KR" dirty="0" smtClean="0"/>
              <a:t>HTTP </a:t>
            </a:r>
            <a:r>
              <a:rPr lang="ko-KR" altLang="en-US" dirty="0" smtClean="0"/>
              <a:t>통신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브라우저가 웹 페이지를 모두 전송 받고 나면 웹 서버와의 접속을 끊는 방식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서버에 많은 웹 브라우저의 동시 접속에 따른 낮은 부담</a:t>
            </a:r>
            <a:endParaRPr lang="en-US" altLang="ko-KR" dirty="0" smtClean="0"/>
          </a:p>
          <a:p>
            <a:r>
              <a:rPr lang="ko-KR" altLang="en-US" dirty="0" smtClean="0"/>
              <a:t>웹 서버와 웹 브라우저의 작업 분담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서버는 웹 브라우저로부터 요청 받은 자원 전송 담당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문서를 출력하는 것은 브라우저의 몫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서버의 낮은 부하로 많은 동시 </a:t>
            </a:r>
            <a:r>
              <a:rPr lang="ko-KR" altLang="en-US" dirty="0" err="1" smtClean="0"/>
              <a:t>접속자</a:t>
            </a:r>
            <a:r>
              <a:rPr lang="ko-KR" altLang="en-US" dirty="0" smtClean="0"/>
              <a:t> 지원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72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모든 곳에 웹이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웹은 오늘날 정보 통신의 기본 플랫폼</a:t>
            </a:r>
            <a:endParaRPr lang="en-US" altLang="ko-KR" dirty="0" smtClean="0"/>
          </a:p>
          <a:p>
            <a:r>
              <a:rPr lang="ko-KR" altLang="en-US" dirty="0" smtClean="0"/>
              <a:t>다양한 기기에 웹 서버 설치</a:t>
            </a:r>
            <a:endParaRPr lang="en-US" altLang="ko-KR" dirty="0" smtClean="0"/>
          </a:p>
          <a:p>
            <a:pPr lvl="1"/>
            <a:r>
              <a:rPr lang="en-US" altLang="ko-KR" dirty="0"/>
              <a:t>TV, </a:t>
            </a:r>
            <a:r>
              <a:rPr lang="ko-KR" altLang="en-US" dirty="0" err="1" smtClean="0"/>
              <a:t>셋톱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로봇</a:t>
            </a:r>
            <a:r>
              <a:rPr lang="en-US" altLang="ko-KR" dirty="0" smtClean="0"/>
              <a:t>, </a:t>
            </a:r>
            <a:r>
              <a:rPr lang="ko-KR" altLang="en-US" dirty="0"/>
              <a:t>장난감</a:t>
            </a:r>
            <a:r>
              <a:rPr lang="en-US" altLang="ko-KR" dirty="0"/>
              <a:t>, </a:t>
            </a:r>
            <a:r>
              <a:rPr lang="ko-KR" altLang="en-US" dirty="0"/>
              <a:t>무선 공유기 </a:t>
            </a:r>
            <a:r>
              <a:rPr lang="ko-KR" altLang="en-US" dirty="0" smtClean="0"/>
              <a:t>등</a:t>
            </a:r>
            <a:endParaRPr lang="en-US" altLang="ko-KR" dirty="0"/>
          </a:p>
          <a:p>
            <a:r>
              <a:rPr lang="ko-KR" altLang="en-US" dirty="0" smtClean="0"/>
              <a:t>웹은 장치를 제어하는 쉬운 방법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무선 공유기 사례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무선 공유기에는 키보드와 스크린 없음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무선 공유기에 웹 서버 설치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아무 브라우저를 이용하여 무선 공유기의 웹 서버와 접속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브라우저를 이용하여 무선 공유기 내의 설정 관리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282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웹 페이지 구성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웹 페이지 구성 </a:t>
            </a:r>
            <a:r>
              <a:rPr lang="en-US" altLang="ko-KR" dirty="0" smtClean="0"/>
              <a:t>3 </a:t>
            </a:r>
            <a:r>
              <a:rPr lang="ko-KR" altLang="en-US" dirty="0" smtClean="0"/>
              <a:t>요소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페이지의 구조와 내용 </a:t>
            </a:r>
            <a:r>
              <a:rPr lang="en-US" altLang="ko-KR" dirty="0" smtClean="0"/>
              <a:t>- HTML 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웹 페이지의 모양 </a:t>
            </a:r>
            <a:r>
              <a:rPr lang="en-US" altLang="ko-KR" dirty="0" smtClean="0"/>
              <a:t>- CSS(Cascading Style Sheet) 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웹 페이지의 행동 및 응용 프로그램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Javascript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웹 페이지는 </a:t>
            </a:r>
            <a:r>
              <a:rPr lang="en-US" altLang="ko-KR" dirty="0"/>
              <a:t>3 </a:t>
            </a:r>
            <a:r>
              <a:rPr lang="ko-KR" altLang="en-US" dirty="0"/>
              <a:t>요소를 분리하여 </a:t>
            </a:r>
            <a:r>
              <a:rPr lang="ko-KR" altLang="en-US" dirty="0" smtClean="0"/>
              <a:t>개발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8261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28600"/>
            <a:ext cx="8442520" cy="68012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HTML, CSS, </a:t>
            </a:r>
            <a:r>
              <a:rPr lang="en-US" altLang="ko-KR" dirty="0" err="1" smtClean="0"/>
              <a:t>Javascript</a:t>
            </a:r>
            <a:r>
              <a:rPr lang="ko-KR" altLang="en-US" dirty="0"/>
              <a:t>로 분리된 </a:t>
            </a:r>
            <a:r>
              <a:rPr lang="ko-KR" altLang="en-US" dirty="0" smtClean="0"/>
              <a:t>웹 페이지 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37551" y="2636912"/>
            <a:ext cx="4248472" cy="2893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300" dirty="0"/>
              <a:t>&lt;!DOCTYPE html&gt;</a:t>
            </a:r>
          </a:p>
          <a:p>
            <a:pPr defTabSz="180000"/>
            <a:r>
              <a:rPr lang="en-US" altLang="ko-KR" sz="1300" dirty="0"/>
              <a:t>&lt;html&gt;</a:t>
            </a:r>
          </a:p>
          <a:p>
            <a:pPr defTabSz="180000"/>
            <a:r>
              <a:rPr lang="en-US" altLang="ko-KR" sz="1300" dirty="0"/>
              <a:t>&lt;head&gt;</a:t>
            </a:r>
          </a:p>
          <a:p>
            <a:pPr defTabSz="180000"/>
            <a:r>
              <a:rPr lang="en-US" altLang="ko-KR" sz="1300" dirty="0"/>
              <a:t>&lt;title&gt;</a:t>
            </a:r>
            <a:r>
              <a:rPr lang="ko-KR" altLang="en-US" sz="1300" dirty="0"/>
              <a:t>웹 페이지의 구성 요소</a:t>
            </a:r>
            <a:r>
              <a:rPr lang="en-US" altLang="ko-KR" sz="1300" dirty="0"/>
              <a:t>&lt;/title&gt;</a:t>
            </a:r>
          </a:p>
          <a:p>
            <a:pPr defTabSz="180000"/>
            <a:r>
              <a:rPr lang="en-US" altLang="ko-KR" sz="1300" dirty="0" smtClean="0"/>
              <a:t>&lt;/</a:t>
            </a:r>
            <a:r>
              <a:rPr lang="en-US" altLang="ko-KR" sz="1300" dirty="0"/>
              <a:t>head&gt;</a:t>
            </a:r>
          </a:p>
          <a:p>
            <a:pPr defTabSz="180000"/>
            <a:r>
              <a:rPr lang="en-US" altLang="ko-KR" sz="1300" dirty="0"/>
              <a:t>&lt;body&gt;</a:t>
            </a:r>
          </a:p>
          <a:p>
            <a:pPr defTabSz="180000"/>
            <a:r>
              <a:rPr lang="en-US" altLang="ko-KR" sz="1300" dirty="0"/>
              <a:t>&lt;h3&gt;Elvis Presley&lt;/h3&gt;</a:t>
            </a:r>
          </a:p>
          <a:p>
            <a:pPr defTabSz="180000"/>
            <a:r>
              <a:rPr lang="en-US" altLang="ko-KR" sz="1300" dirty="0"/>
              <a:t>&lt;</a:t>
            </a:r>
            <a:r>
              <a:rPr lang="en-US" altLang="ko-KR" sz="1300" dirty="0" err="1"/>
              <a:t>hr</a:t>
            </a:r>
            <a:r>
              <a:rPr lang="en-US" altLang="ko-KR" sz="1300" dirty="0" smtClean="0"/>
              <a:t>&gt;</a:t>
            </a:r>
          </a:p>
          <a:p>
            <a:pPr defTabSz="180000"/>
            <a:r>
              <a:rPr lang="en-US" altLang="ko-KR" sz="1300" dirty="0" smtClean="0"/>
              <a:t>He </a:t>
            </a:r>
            <a:r>
              <a:rPr lang="en-US" altLang="ko-KR" sz="1300" dirty="0"/>
              <a:t>was an American singer and actor. In November</a:t>
            </a:r>
          </a:p>
          <a:p>
            <a:pPr defTabSz="180000"/>
            <a:r>
              <a:rPr lang="en-US" altLang="ko-KR" sz="1300" dirty="0"/>
              <a:t>1956, he made his film debut in &lt;span&gt;Love Me </a:t>
            </a:r>
          </a:p>
          <a:p>
            <a:pPr defTabSz="180000"/>
            <a:r>
              <a:rPr lang="en-US" altLang="ko-KR" sz="1300" dirty="0"/>
              <a:t>Tender&lt;/span&gt;. He is often referred to as </a:t>
            </a:r>
          </a:p>
          <a:p>
            <a:pPr defTabSz="180000"/>
            <a:r>
              <a:rPr lang="en-US" altLang="ko-KR" sz="1300" dirty="0"/>
              <a:t>"&lt;span&gt;the King of Rock and Roll&lt;/span&gt;".</a:t>
            </a:r>
          </a:p>
          <a:p>
            <a:pPr defTabSz="180000"/>
            <a:r>
              <a:rPr lang="en-US" altLang="ko-KR" sz="1300" dirty="0" smtClean="0"/>
              <a:t>&lt;/</a:t>
            </a:r>
            <a:r>
              <a:rPr lang="en-US" altLang="ko-KR" sz="1300" dirty="0"/>
              <a:t>body&gt;</a:t>
            </a:r>
          </a:p>
          <a:p>
            <a:pPr defTabSz="180000"/>
            <a:r>
              <a:rPr lang="en-US" altLang="ko-KR" sz="1300" dirty="0"/>
              <a:t>&lt;/html&gt;</a:t>
            </a:r>
            <a:endParaRPr lang="ko-KR" altLang="en-US" sz="1300" dirty="0"/>
          </a:p>
        </p:txBody>
      </p:sp>
      <p:sp>
        <p:nvSpPr>
          <p:cNvPr id="6" name="TextBox 5"/>
          <p:cNvSpPr txBox="1"/>
          <p:nvPr/>
        </p:nvSpPr>
        <p:spPr>
          <a:xfrm>
            <a:off x="5174878" y="5360140"/>
            <a:ext cx="2850460" cy="280928"/>
          </a:xfrm>
          <a:prstGeom prst="wedgeRoundRectCallout">
            <a:avLst>
              <a:gd name="adj1" fmla="val -62857"/>
              <a:gd name="adj2" fmla="val 596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HTML </a:t>
            </a:r>
            <a:r>
              <a:rPr lang="ko-KR" altLang="en-US" sz="1050" dirty="0" smtClean="0"/>
              <a:t>태그로 구조와 내용만 있는 웹 페이지</a:t>
            </a:r>
            <a:endParaRPr lang="ko-KR" altLang="en-US" sz="1050" dirty="0"/>
          </a:p>
        </p:txBody>
      </p:sp>
      <p:sp>
        <p:nvSpPr>
          <p:cNvPr id="10" name="직사각형 9"/>
          <p:cNvSpPr/>
          <p:nvPr/>
        </p:nvSpPr>
        <p:spPr>
          <a:xfrm>
            <a:off x="1331640" y="1728292"/>
            <a:ext cx="62007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/>
            <a:r>
              <a:rPr lang="en-US" altLang="ko-KR" sz="2400" dirty="0" smtClean="0">
                <a:solidFill>
                  <a:srgbClr val="C00000"/>
                </a:solidFill>
              </a:rPr>
              <a:t>1. HTML </a:t>
            </a:r>
            <a:r>
              <a:rPr lang="ko-KR" altLang="en-US" sz="2400" dirty="0">
                <a:solidFill>
                  <a:srgbClr val="C00000"/>
                </a:solidFill>
              </a:rPr>
              <a:t>태그로 문서의 구조와 내용 만들기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2636912"/>
            <a:ext cx="3375505" cy="2625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66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err="1" smtClean="0"/>
              <a:t>HTML,CSS,Javascript</a:t>
            </a:r>
            <a:r>
              <a:rPr lang="ko-KR" altLang="en-US" dirty="0" smtClean="0"/>
              <a:t>로 분리된 웹 페이지 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609600" y="1988840"/>
            <a:ext cx="4248472" cy="44935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300" dirty="0"/>
              <a:t>&lt;!DOCTYPE html&gt;</a:t>
            </a:r>
          </a:p>
          <a:p>
            <a:pPr defTabSz="180000"/>
            <a:r>
              <a:rPr lang="en-US" altLang="ko-KR" sz="1300" dirty="0"/>
              <a:t>&lt;html&gt;</a:t>
            </a:r>
          </a:p>
          <a:p>
            <a:pPr defTabSz="180000"/>
            <a:r>
              <a:rPr lang="en-US" altLang="ko-KR" sz="1300" dirty="0"/>
              <a:t>&lt;head&gt;</a:t>
            </a:r>
          </a:p>
          <a:p>
            <a:pPr defTabSz="180000"/>
            <a:r>
              <a:rPr lang="en-US" altLang="ko-KR" sz="1300" dirty="0"/>
              <a:t>&lt;title&gt;</a:t>
            </a:r>
            <a:r>
              <a:rPr lang="ko-KR" altLang="en-US" sz="1300" dirty="0"/>
              <a:t>웹 페이지의 구성 요소</a:t>
            </a:r>
            <a:r>
              <a:rPr lang="en-US" altLang="ko-KR" sz="1300" dirty="0"/>
              <a:t>&lt;/title&gt;</a:t>
            </a:r>
          </a:p>
          <a:p>
            <a:pPr defTabSz="180000"/>
            <a:r>
              <a:rPr lang="en-US" altLang="ko-KR" sz="1300" b="1" dirty="0" smtClean="0">
                <a:solidFill>
                  <a:srgbClr val="C00000"/>
                </a:solidFill>
              </a:rPr>
              <a:t>&lt;</a:t>
            </a:r>
            <a:r>
              <a:rPr lang="en-US" altLang="ko-KR" sz="1300" b="1" dirty="0">
                <a:solidFill>
                  <a:srgbClr val="C00000"/>
                </a:solidFill>
              </a:rPr>
              <a:t>style&gt;</a:t>
            </a:r>
          </a:p>
          <a:p>
            <a:pPr defTabSz="180000"/>
            <a:r>
              <a:rPr lang="en-US" altLang="ko-KR" sz="1300" dirty="0" smtClean="0">
                <a:solidFill>
                  <a:srgbClr val="C00000"/>
                </a:solidFill>
              </a:rPr>
              <a:t>	body { background-color : linen</a:t>
            </a:r>
            <a:r>
              <a:rPr lang="en-US" altLang="ko-KR" sz="1300" dirty="0">
                <a:solidFill>
                  <a:srgbClr val="C00000"/>
                </a:solidFill>
              </a:rPr>
              <a:t>; </a:t>
            </a:r>
            <a:r>
              <a:rPr lang="en-US" altLang="ko-KR" sz="1300" dirty="0" smtClean="0">
                <a:solidFill>
                  <a:srgbClr val="C00000"/>
                </a:solidFill>
              </a:rPr>
              <a:t>color : green</a:t>
            </a:r>
            <a:r>
              <a:rPr lang="en-US" altLang="ko-KR" sz="1300" dirty="0">
                <a:solidFill>
                  <a:srgbClr val="C00000"/>
                </a:solidFill>
              </a:rPr>
              <a:t>;</a:t>
            </a:r>
          </a:p>
          <a:p>
            <a:pPr defTabSz="180000"/>
            <a:r>
              <a:rPr lang="en-US" altLang="ko-KR" sz="1300" dirty="0" smtClean="0">
                <a:solidFill>
                  <a:srgbClr val="C00000"/>
                </a:solidFill>
              </a:rPr>
              <a:t>				margin-left : 40px</a:t>
            </a:r>
            <a:r>
              <a:rPr lang="en-US" altLang="ko-KR" sz="1300" dirty="0">
                <a:solidFill>
                  <a:srgbClr val="C00000"/>
                </a:solidFill>
              </a:rPr>
              <a:t>; </a:t>
            </a:r>
            <a:r>
              <a:rPr lang="en-US" altLang="ko-KR" sz="1300" dirty="0" smtClean="0">
                <a:solidFill>
                  <a:srgbClr val="C00000"/>
                </a:solidFill>
              </a:rPr>
              <a:t>margin-right : 40px</a:t>
            </a:r>
            <a:r>
              <a:rPr lang="en-US" altLang="ko-KR" sz="1300" dirty="0">
                <a:solidFill>
                  <a:srgbClr val="C00000"/>
                </a:solidFill>
              </a:rPr>
              <a:t>;}</a:t>
            </a:r>
          </a:p>
          <a:p>
            <a:pPr defTabSz="180000"/>
            <a:r>
              <a:rPr lang="en-US" altLang="ko-KR" sz="1300" dirty="0" smtClean="0">
                <a:solidFill>
                  <a:srgbClr val="C00000"/>
                </a:solidFill>
              </a:rPr>
              <a:t>	h3 { text-align : center</a:t>
            </a:r>
            <a:r>
              <a:rPr lang="en-US" altLang="ko-KR" sz="1300" dirty="0">
                <a:solidFill>
                  <a:srgbClr val="C00000"/>
                </a:solidFill>
              </a:rPr>
              <a:t>; </a:t>
            </a:r>
            <a:r>
              <a:rPr lang="en-US" altLang="ko-KR" sz="1300" dirty="0" smtClean="0">
                <a:solidFill>
                  <a:srgbClr val="C00000"/>
                </a:solidFill>
              </a:rPr>
              <a:t>color : </a:t>
            </a:r>
            <a:r>
              <a:rPr lang="en-US" altLang="ko-KR" sz="1300" dirty="0" err="1" smtClean="0">
                <a:solidFill>
                  <a:srgbClr val="C00000"/>
                </a:solidFill>
              </a:rPr>
              <a:t>darkred</a:t>
            </a:r>
            <a:r>
              <a:rPr lang="en-US" altLang="ko-KR" sz="1300" dirty="0">
                <a:solidFill>
                  <a:srgbClr val="C00000"/>
                </a:solidFill>
              </a:rPr>
              <a:t>;}</a:t>
            </a:r>
          </a:p>
          <a:p>
            <a:pPr defTabSz="180000"/>
            <a:r>
              <a:rPr lang="en-US" altLang="ko-KR" sz="1300" dirty="0" smtClean="0">
                <a:solidFill>
                  <a:srgbClr val="C00000"/>
                </a:solidFill>
              </a:rPr>
              <a:t>	</a:t>
            </a:r>
            <a:r>
              <a:rPr lang="en-US" altLang="ko-KR" sz="1300" dirty="0" err="1" smtClean="0">
                <a:solidFill>
                  <a:srgbClr val="C00000"/>
                </a:solidFill>
              </a:rPr>
              <a:t>hr</a:t>
            </a:r>
            <a:r>
              <a:rPr lang="en-US" altLang="ko-KR" sz="1300" dirty="0" smtClean="0">
                <a:solidFill>
                  <a:srgbClr val="C00000"/>
                </a:solidFill>
              </a:rPr>
              <a:t> { height : </a:t>
            </a:r>
            <a:r>
              <a:rPr lang="en-US" altLang="ko-KR" sz="1300" dirty="0">
                <a:solidFill>
                  <a:srgbClr val="C00000"/>
                </a:solidFill>
              </a:rPr>
              <a:t>5px; </a:t>
            </a:r>
            <a:r>
              <a:rPr lang="en-US" altLang="ko-KR" sz="1300" dirty="0" smtClean="0">
                <a:solidFill>
                  <a:srgbClr val="C00000"/>
                </a:solidFill>
              </a:rPr>
              <a:t>border : solid </a:t>
            </a:r>
            <a:r>
              <a:rPr lang="en-US" altLang="ko-KR" sz="1300" dirty="0">
                <a:solidFill>
                  <a:srgbClr val="C00000"/>
                </a:solidFill>
              </a:rPr>
              <a:t>grey; </a:t>
            </a:r>
            <a:endParaRPr lang="en-US" altLang="ko-KR" sz="1300" dirty="0" smtClean="0">
              <a:solidFill>
                <a:srgbClr val="C00000"/>
              </a:solidFill>
            </a:endParaRPr>
          </a:p>
          <a:p>
            <a:pPr defTabSz="180000"/>
            <a:r>
              <a:rPr lang="en-US" altLang="ko-KR" sz="1300" dirty="0" smtClean="0">
                <a:solidFill>
                  <a:srgbClr val="C00000"/>
                </a:solidFill>
              </a:rPr>
              <a:t>	</a:t>
            </a:r>
            <a:r>
              <a:rPr lang="en-US" altLang="ko-KR" sz="1300" dirty="0">
                <a:solidFill>
                  <a:srgbClr val="C00000"/>
                </a:solidFill>
              </a:rPr>
              <a:t>	</a:t>
            </a:r>
            <a:r>
              <a:rPr lang="en-US" altLang="ko-KR" sz="1300" dirty="0" smtClean="0">
                <a:solidFill>
                  <a:srgbClr val="C00000"/>
                </a:solidFill>
              </a:rPr>
              <a:t>		background-color : </a:t>
            </a:r>
            <a:r>
              <a:rPr lang="en-US" altLang="ko-KR" sz="1300" dirty="0">
                <a:solidFill>
                  <a:srgbClr val="C00000"/>
                </a:solidFill>
              </a:rPr>
              <a:t>grey }</a:t>
            </a:r>
          </a:p>
          <a:p>
            <a:pPr defTabSz="180000"/>
            <a:r>
              <a:rPr lang="en-US" altLang="ko-KR" sz="1300" dirty="0" smtClean="0">
                <a:solidFill>
                  <a:srgbClr val="C00000"/>
                </a:solidFill>
              </a:rPr>
              <a:t>	span { color</a:t>
            </a:r>
            <a:r>
              <a:rPr lang="en-US" altLang="ko-KR" sz="1300" dirty="0">
                <a:solidFill>
                  <a:srgbClr val="C00000"/>
                </a:solidFill>
              </a:rPr>
              <a:t>: blue; font-size: 20px; }</a:t>
            </a:r>
          </a:p>
          <a:p>
            <a:pPr defTabSz="180000"/>
            <a:r>
              <a:rPr lang="en-US" altLang="ko-KR" sz="1300" b="1" dirty="0">
                <a:solidFill>
                  <a:srgbClr val="C00000"/>
                </a:solidFill>
              </a:rPr>
              <a:t>&lt;/style</a:t>
            </a:r>
            <a:r>
              <a:rPr lang="en-US" altLang="ko-KR" sz="1300" b="1" dirty="0" smtClean="0">
                <a:solidFill>
                  <a:srgbClr val="C00000"/>
                </a:solidFill>
              </a:rPr>
              <a:t>&gt;</a:t>
            </a:r>
            <a:endParaRPr lang="en-US" altLang="ko-KR" sz="1300" b="1" dirty="0">
              <a:solidFill>
                <a:srgbClr val="C00000"/>
              </a:solidFill>
            </a:endParaRPr>
          </a:p>
          <a:p>
            <a:pPr defTabSz="180000"/>
            <a:r>
              <a:rPr lang="en-US" altLang="ko-KR" sz="1300" dirty="0"/>
              <a:t>&lt;/head&gt;</a:t>
            </a:r>
          </a:p>
          <a:p>
            <a:pPr defTabSz="180000"/>
            <a:r>
              <a:rPr lang="en-US" altLang="ko-KR" sz="1300" dirty="0"/>
              <a:t>&lt;body&gt;</a:t>
            </a:r>
          </a:p>
          <a:p>
            <a:pPr defTabSz="180000"/>
            <a:r>
              <a:rPr lang="en-US" altLang="ko-KR" sz="1300" dirty="0"/>
              <a:t>&lt;h3&gt;Elvis Presley&lt;/h3&gt;</a:t>
            </a:r>
          </a:p>
          <a:p>
            <a:pPr defTabSz="180000"/>
            <a:r>
              <a:rPr lang="en-US" altLang="ko-KR" sz="1300" dirty="0"/>
              <a:t>&lt;</a:t>
            </a:r>
            <a:r>
              <a:rPr lang="en-US" altLang="ko-KR" sz="1300" dirty="0" err="1"/>
              <a:t>hr</a:t>
            </a:r>
            <a:r>
              <a:rPr lang="en-US" altLang="ko-KR" sz="1300" dirty="0" smtClean="0"/>
              <a:t>&gt;</a:t>
            </a:r>
          </a:p>
          <a:p>
            <a:pPr defTabSz="180000"/>
            <a:r>
              <a:rPr lang="en-US" altLang="ko-KR" sz="1300" dirty="0" smtClean="0"/>
              <a:t>He was an American singer and actor. In November</a:t>
            </a:r>
          </a:p>
          <a:p>
            <a:pPr defTabSz="180000"/>
            <a:r>
              <a:rPr lang="en-US" altLang="ko-KR" sz="1300" dirty="0" smtClean="0"/>
              <a:t>1956, he made his film debut in &lt;span&gt;Love Me </a:t>
            </a:r>
          </a:p>
          <a:p>
            <a:pPr defTabSz="180000"/>
            <a:r>
              <a:rPr lang="en-US" altLang="ko-KR" sz="1300" dirty="0" smtClean="0"/>
              <a:t>Tender&lt;/span&gt;. He is often referred to as </a:t>
            </a:r>
          </a:p>
          <a:p>
            <a:pPr defTabSz="180000"/>
            <a:r>
              <a:rPr lang="en-US" altLang="ko-KR" sz="1300" dirty="0" smtClean="0"/>
              <a:t>"&lt;span&gt;the King of Rock and Roll&lt;/span&gt;".</a:t>
            </a:r>
          </a:p>
          <a:p>
            <a:pPr defTabSz="180000"/>
            <a:r>
              <a:rPr lang="en-US" altLang="ko-KR" sz="1300" dirty="0" smtClean="0"/>
              <a:t>&lt;/</a:t>
            </a:r>
            <a:r>
              <a:rPr lang="en-US" altLang="ko-KR" sz="1300" dirty="0"/>
              <a:t>body&gt;</a:t>
            </a:r>
          </a:p>
          <a:p>
            <a:pPr defTabSz="180000"/>
            <a:r>
              <a:rPr lang="en-US" altLang="ko-KR" sz="1300" dirty="0"/>
              <a:t>&lt;/html&gt;</a:t>
            </a:r>
            <a:endParaRPr lang="ko-KR" altLang="en-US" sz="1300" dirty="0"/>
          </a:p>
        </p:txBody>
      </p:sp>
      <p:sp>
        <p:nvSpPr>
          <p:cNvPr id="9" name="TextBox 8"/>
          <p:cNvSpPr txBox="1"/>
          <p:nvPr/>
        </p:nvSpPr>
        <p:spPr>
          <a:xfrm>
            <a:off x="1763688" y="4297903"/>
            <a:ext cx="2146463" cy="280928"/>
          </a:xfrm>
          <a:prstGeom prst="wedgeRoundRectCallout">
            <a:avLst>
              <a:gd name="adj1" fmla="val -67660"/>
              <a:gd name="adj2" fmla="val -4898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CSS</a:t>
            </a:r>
            <a:r>
              <a:rPr lang="ko-KR" altLang="en-US" sz="1050" dirty="0" smtClean="0"/>
              <a:t>로 문서의 모양</a:t>
            </a:r>
            <a:r>
              <a:rPr lang="en-US" altLang="ko-KR" sz="1050" dirty="0" smtClean="0"/>
              <a:t>(</a:t>
            </a:r>
            <a:r>
              <a:rPr lang="ko-KR" altLang="en-US" sz="1050" dirty="0" smtClean="0"/>
              <a:t>스타일</a:t>
            </a:r>
            <a:r>
              <a:rPr lang="en-US" altLang="ko-KR" sz="1050" dirty="0" smtClean="0"/>
              <a:t>)</a:t>
            </a:r>
            <a:r>
              <a:rPr lang="ko-KR" altLang="en-US" sz="1050" dirty="0"/>
              <a:t> </a:t>
            </a:r>
            <a:r>
              <a:rPr lang="ko-KR" altLang="en-US" sz="1050" dirty="0" smtClean="0"/>
              <a:t>코딩</a:t>
            </a:r>
            <a:endParaRPr lang="ko-KR" altLang="en-US" sz="1050" dirty="0"/>
          </a:p>
        </p:txBody>
      </p:sp>
      <p:sp>
        <p:nvSpPr>
          <p:cNvPr id="10" name="직사각형 9"/>
          <p:cNvSpPr/>
          <p:nvPr/>
        </p:nvSpPr>
        <p:spPr>
          <a:xfrm>
            <a:off x="2123728" y="1389769"/>
            <a:ext cx="45544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/>
            <a:r>
              <a:rPr lang="en-US" altLang="ko-KR" sz="2400" dirty="0">
                <a:solidFill>
                  <a:srgbClr val="C00000"/>
                </a:solidFill>
              </a:rPr>
              <a:t>2</a:t>
            </a:r>
            <a:r>
              <a:rPr lang="en-US" altLang="ko-KR" sz="2400" dirty="0" smtClean="0">
                <a:solidFill>
                  <a:srgbClr val="C00000"/>
                </a:solidFill>
              </a:rPr>
              <a:t>. CSS </a:t>
            </a:r>
            <a:r>
              <a:rPr lang="ko-KR" altLang="en-US" sz="2400" kern="0" dirty="0" smtClean="0">
                <a:solidFill>
                  <a:srgbClr val="C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코드로 </a:t>
            </a:r>
            <a:r>
              <a:rPr lang="ko-KR" altLang="en-US" sz="2400" kern="0" dirty="0">
                <a:solidFill>
                  <a:srgbClr val="C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문서 모양 만들기</a:t>
            </a:r>
            <a:endParaRPr lang="ko-KR" altLang="en-US" sz="2400" dirty="0">
              <a:solidFill>
                <a:srgbClr val="C00000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72" y="2636912"/>
            <a:ext cx="3054052" cy="280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96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734734" y="61511"/>
            <a:ext cx="8153400" cy="752475"/>
          </a:xfrm>
        </p:spPr>
        <p:txBody>
          <a:bodyPr>
            <a:normAutofit/>
          </a:bodyPr>
          <a:lstStyle/>
          <a:p>
            <a:pPr lvl="0"/>
            <a:r>
              <a:rPr lang="en-US" altLang="ko-KR" sz="2400" dirty="0">
                <a:solidFill>
                  <a:srgbClr val="C00000"/>
                </a:solidFill>
              </a:rPr>
              <a:t>3. </a:t>
            </a:r>
            <a:r>
              <a:rPr lang="en-US" altLang="ko-KR" sz="2400" dirty="0" err="1">
                <a:solidFill>
                  <a:srgbClr val="C00000"/>
                </a:solidFill>
              </a:rPr>
              <a:t>Javascript</a:t>
            </a:r>
            <a:r>
              <a:rPr lang="en-US" altLang="ko-KR" sz="2400" dirty="0">
                <a:solidFill>
                  <a:srgbClr val="C00000"/>
                </a:solidFill>
              </a:rPr>
              <a:t> </a:t>
            </a:r>
            <a:r>
              <a:rPr lang="ko-KR" altLang="en-US" sz="2400" dirty="0">
                <a:solidFill>
                  <a:srgbClr val="C00000"/>
                </a:solidFill>
              </a:rPr>
              <a:t>코드로 사용자 인터페이스 </a:t>
            </a:r>
            <a:r>
              <a:rPr lang="ko-KR" altLang="en-US" sz="2400" dirty="0" smtClean="0">
                <a:solidFill>
                  <a:srgbClr val="C00000"/>
                </a:solidFill>
              </a:rPr>
              <a:t>처리</a:t>
            </a:r>
            <a:endParaRPr lang="ko-KR" altLang="en-US" sz="2400" dirty="0">
              <a:solidFill>
                <a:srgbClr val="C0000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34669" y="770032"/>
            <a:ext cx="4573745" cy="60016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</a:t>
            </a:r>
          </a:p>
          <a:p>
            <a:pPr defTabSz="180000"/>
            <a:r>
              <a:rPr lang="en-US" altLang="ko-KR" sz="1200" dirty="0"/>
              <a:t>&lt;title&gt;</a:t>
            </a:r>
            <a:r>
              <a:rPr lang="ko-KR" altLang="en-US" sz="1200" dirty="0"/>
              <a:t>웹 페이지의 구성 요소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b="1" dirty="0" smtClean="0">
                <a:solidFill>
                  <a:srgbClr val="C00000"/>
                </a:solidFill>
              </a:rPr>
              <a:t>&lt;</a:t>
            </a:r>
            <a:r>
              <a:rPr lang="en-US" altLang="ko-KR" sz="1200" b="1" dirty="0">
                <a:solidFill>
                  <a:srgbClr val="C00000"/>
                </a:solidFill>
              </a:rPr>
              <a:t>style&gt;</a:t>
            </a:r>
          </a:p>
          <a:p>
            <a:pPr defTabSz="180000"/>
            <a:r>
              <a:rPr lang="en-US" altLang="ko-KR" sz="1200" dirty="0">
                <a:solidFill>
                  <a:srgbClr val="C00000"/>
                </a:solidFill>
              </a:rPr>
              <a:t>	body { background-color : linen; color : green;</a:t>
            </a:r>
          </a:p>
          <a:p>
            <a:pPr defTabSz="180000"/>
            <a:r>
              <a:rPr lang="en-US" altLang="ko-KR" sz="1200" dirty="0">
                <a:solidFill>
                  <a:srgbClr val="C00000"/>
                </a:solidFill>
              </a:rPr>
              <a:t>				margin-left : 40px; margin-right : 40px;}</a:t>
            </a:r>
          </a:p>
          <a:p>
            <a:pPr defTabSz="180000"/>
            <a:r>
              <a:rPr lang="en-US" altLang="ko-KR" sz="1200" dirty="0">
                <a:solidFill>
                  <a:srgbClr val="C00000"/>
                </a:solidFill>
              </a:rPr>
              <a:t>	h3 { text-align : center; color : </a:t>
            </a:r>
            <a:r>
              <a:rPr lang="en-US" altLang="ko-KR" sz="1200" dirty="0" err="1">
                <a:solidFill>
                  <a:srgbClr val="C00000"/>
                </a:solidFill>
              </a:rPr>
              <a:t>darkred</a:t>
            </a:r>
            <a:r>
              <a:rPr lang="en-US" altLang="ko-KR" sz="1200" dirty="0">
                <a:solidFill>
                  <a:srgbClr val="C00000"/>
                </a:solidFill>
              </a:rPr>
              <a:t>;}</a:t>
            </a:r>
          </a:p>
          <a:p>
            <a:pPr defTabSz="180000"/>
            <a:r>
              <a:rPr lang="en-US" altLang="ko-KR" sz="1200" dirty="0">
                <a:solidFill>
                  <a:srgbClr val="C00000"/>
                </a:solidFill>
              </a:rPr>
              <a:t>	</a:t>
            </a:r>
            <a:r>
              <a:rPr lang="en-US" altLang="ko-KR" sz="1200" dirty="0" err="1">
                <a:solidFill>
                  <a:srgbClr val="C00000"/>
                </a:solidFill>
              </a:rPr>
              <a:t>hr</a:t>
            </a:r>
            <a:r>
              <a:rPr lang="en-US" altLang="ko-KR" sz="1200" dirty="0">
                <a:solidFill>
                  <a:srgbClr val="C00000"/>
                </a:solidFill>
              </a:rPr>
              <a:t> { height : 5px; border : solid grey; </a:t>
            </a:r>
          </a:p>
          <a:p>
            <a:pPr defTabSz="180000"/>
            <a:r>
              <a:rPr lang="en-US" altLang="ko-KR" sz="1200" dirty="0">
                <a:solidFill>
                  <a:srgbClr val="C00000"/>
                </a:solidFill>
              </a:rPr>
              <a:t>				background-color : grey }</a:t>
            </a:r>
          </a:p>
          <a:p>
            <a:pPr defTabSz="180000"/>
            <a:r>
              <a:rPr lang="en-US" altLang="ko-KR" sz="1200" dirty="0">
                <a:solidFill>
                  <a:srgbClr val="C00000"/>
                </a:solidFill>
              </a:rPr>
              <a:t>	span { color: blue; font-size: 20px; }</a:t>
            </a:r>
          </a:p>
          <a:p>
            <a:pPr defTabSz="180000"/>
            <a:r>
              <a:rPr lang="en-US" altLang="ko-KR" sz="1200" b="1" dirty="0" smtClean="0">
                <a:solidFill>
                  <a:srgbClr val="C00000"/>
                </a:solidFill>
              </a:rPr>
              <a:t>&lt;/</a:t>
            </a:r>
            <a:r>
              <a:rPr lang="en-US" altLang="ko-KR" sz="1200" b="1" dirty="0">
                <a:solidFill>
                  <a:srgbClr val="C00000"/>
                </a:solidFill>
              </a:rPr>
              <a:t>style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&gt;</a:t>
            </a:r>
          </a:p>
          <a:p>
            <a:pPr defTabSz="180000"/>
            <a:r>
              <a:rPr lang="en-US" altLang="ko-KR" sz="1200" b="1" dirty="0">
                <a:solidFill>
                  <a:srgbClr val="0070C0"/>
                </a:solidFill>
              </a:rPr>
              <a:t>&lt;script</a:t>
            </a:r>
            <a:r>
              <a:rPr lang="en-US" altLang="ko-KR" sz="1200" b="1" dirty="0" smtClean="0">
                <a:solidFill>
                  <a:srgbClr val="0070C0"/>
                </a:solidFill>
              </a:rPr>
              <a:t>&gt;</a:t>
            </a:r>
          </a:p>
          <a:p>
            <a:pPr defTabSz="180000"/>
            <a:r>
              <a:rPr lang="en-US" altLang="ko-KR" sz="1200" dirty="0" smtClean="0">
                <a:solidFill>
                  <a:srgbClr val="0070C0"/>
                </a:solidFill>
              </a:rPr>
              <a:t>	function </a:t>
            </a:r>
            <a:r>
              <a:rPr lang="en-US" altLang="ko-KR" sz="1200" dirty="0">
                <a:solidFill>
                  <a:srgbClr val="0070C0"/>
                </a:solidFill>
              </a:rPr>
              <a:t>show() { // &lt;</a:t>
            </a:r>
            <a:r>
              <a:rPr lang="en-US" altLang="ko-KR" sz="1200" dirty="0" err="1">
                <a:solidFill>
                  <a:srgbClr val="0070C0"/>
                </a:solidFill>
              </a:rPr>
              <a:t>img</a:t>
            </a:r>
            <a:r>
              <a:rPr lang="en-US" altLang="ko-KR" sz="1200" dirty="0">
                <a:solidFill>
                  <a:srgbClr val="0070C0"/>
                </a:solidFill>
              </a:rPr>
              <a:t>&gt;</a:t>
            </a:r>
            <a:r>
              <a:rPr lang="ko-KR" altLang="en-US" sz="1200" dirty="0">
                <a:solidFill>
                  <a:srgbClr val="0070C0"/>
                </a:solidFill>
              </a:rPr>
              <a:t>에 이미지 달기</a:t>
            </a:r>
          </a:p>
          <a:p>
            <a:pPr defTabSz="180000"/>
            <a:r>
              <a:rPr lang="en-US" altLang="ko-KR" sz="1200" dirty="0" smtClean="0">
                <a:solidFill>
                  <a:srgbClr val="0070C0"/>
                </a:solidFill>
              </a:rPr>
              <a:t>		</a:t>
            </a:r>
            <a:r>
              <a:rPr lang="en-US" altLang="ko-KR" sz="1200" dirty="0" err="1" smtClean="0">
                <a:solidFill>
                  <a:srgbClr val="0070C0"/>
                </a:solidFill>
              </a:rPr>
              <a:t>document.getElementById</a:t>
            </a:r>
            <a:r>
              <a:rPr lang="en-US" altLang="ko-KR" sz="1200" dirty="0">
                <a:solidFill>
                  <a:srgbClr val="0070C0"/>
                </a:solidFill>
              </a:rPr>
              <a:t>("fig").</a:t>
            </a:r>
            <a:r>
              <a:rPr lang="en-US" altLang="ko-KR" sz="1200" dirty="0" err="1">
                <a:solidFill>
                  <a:srgbClr val="0070C0"/>
                </a:solidFill>
              </a:rPr>
              <a:t>src</a:t>
            </a:r>
            <a:r>
              <a:rPr lang="en-US" altLang="ko-KR" sz="1200" dirty="0">
                <a:solidFill>
                  <a:srgbClr val="0070C0"/>
                </a:solidFill>
              </a:rPr>
              <a:t> = "ElvisPresley.png"</a:t>
            </a:r>
          </a:p>
          <a:p>
            <a:pPr defTabSz="180000"/>
            <a:r>
              <a:rPr lang="en-US" altLang="ko-KR" sz="1200" dirty="0" smtClean="0">
                <a:solidFill>
                  <a:srgbClr val="0070C0"/>
                </a:solidFill>
              </a:rPr>
              <a:t>	}</a:t>
            </a:r>
            <a:endParaRPr lang="en-US" altLang="ko-KR" sz="1200" dirty="0">
              <a:solidFill>
                <a:srgbClr val="0070C0"/>
              </a:solidFill>
            </a:endParaRPr>
          </a:p>
          <a:p>
            <a:pPr defTabSz="180000"/>
            <a:r>
              <a:rPr lang="en-US" altLang="ko-KR" sz="1200" dirty="0" smtClean="0">
                <a:solidFill>
                  <a:srgbClr val="0070C0"/>
                </a:solidFill>
              </a:rPr>
              <a:t>	function </a:t>
            </a:r>
            <a:r>
              <a:rPr lang="en-US" altLang="ko-KR" sz="1200" dirty="0">
                <a:solidFill>
                  <a:srgbClr val="0070C0"/>
                </a:solidFill>
              </a:rPr>
              <a:t>hide() { // &lt;</a:t>
            </a:r>
            <a:r>
              <a:rPr lang="en-US" altLang="ko-KR" sz="1200" dirty="0" err="1">
                <a:solidFill>
                  <a:srgbClr val="0070C0"/>
                </a:solidFill>
              </a:rPr>
              <a:t>img</a:t>
            </a:r>
            <a:r>
              <a:rPr lang="en-US" altLang="ko-KR" sz="1200" dirty="0">
                <a:solidFill>
                  <a:srgbClr val="0070C0"/>
                </a:solidFill>
              </a:rPr>
              <a:t>&gt;</a:t>
            </a:r>
            <a:r>
              <a:rPr lang="ko-KR" altLang="en-US" sz="1200" dirty="0">
                <a:solidFill>
                  <a:srgbClr val="0070C0"/>
                </a:solidFill>
              </a:rPr>
              <a:t>에 이미지 제거</a:t>
            </a:r>
          </a:p>
          <a:p>
            <a:pPr defTabSz="180000"/>
            <a:r>
              <a:rPr lang="en-US" altLang="ko-KR" sz="1200" dirty="0" smtClean="0">
                <a:solidFill>
                  <a:srgbClr val="0070C0"/>
                </a:solidFill>
              </a:rPr>
              <a:t>		</a:t>
            </a:r>
            <a:r>
              <a:rPr lang="en-US" altLang="ko-KR" sz="1200" dirty="0" err="1" smtClean="0">
                <a:solidFill>
                  <a:srgbClr val="0070C0"/>
                </a:solidFill>
              </a:rPr>
              <a:t>document.getElementById</a:t>
            </a:r>
            <a:r>
              <a:rPr lang="en-US" altLang="ko-KR" sz="1200" dirty="0">
                <a:solidFill>
                  <a:srgbClr val="0070C0"/>
                </a:solidFill>
              </a:rPr>
              <a:t>("fig").</a:t>
            </a:r>
            <a:r>
              <a:rPr lang="en-US" altLang="ko-KR" sz="1200" dirty="0" err="1">
                <a:solidFill>
                  <a:srgbClr val="0070C0"/>
                </a:solidFill>
              </a:rPr>
              <a:t>src</a:t>
            </a:r>
            <a:r>
              <a:rPr lang="en-US" altLang="ko-KR" sz="1200" dirty="0">
                <a:solidFill>
                  <a:srgbClr val="0070C0"/>
                </a:solidFill>
              </a:rPr>
              <a:t>= "";</a:t>
            </a:r>
          </a:p>
          <a:p>
            <a:pPr defTabSz="180000"/>
            <a:r>
              <a:rPr lang="en-US" altLang="ko-KR" sz="1200" dirty="0" smtClean="0">
                <a:solidFill>
                  <a:srgbClr val="0070C0"/>
                </a:solidFill>
              </a:rPr>
              <a:t>	}</a:t>
            </a:r>
          </a:p>
          <a:p>
            <a:pPr defTabSz="180000"/>
            <a:r>
              <a:rPr lang="en-US" altLang="ko-KR" sz="1200" b="1" dirty="0" smtClean="0">
                <a:solidFill>
                  <a:srgbClr val="0070C0"/>
                </a:solidFill>
              </a:rPr>
              <a:t>&lt;/</a:t>
            </a:r>
            <a:r>
              <a:rPr lang="en-US" altLang="ko-KR" sz="1200" b="1" dirty="0">
                <a:solidFill>
                  <a:srgbClr val="0070C0"/>
                </a:solidFill>
              </a:rPr>
              <a:t>script&gt;</a:t>
            </a:r>
          </a:p>
          <a:p>
            <a:pPr defTabSz="180000"/>
            <a:r>
              <a:rPr lang="en-US" altLang="ko-KR" sz="1200" dirty="0"/>
              <a:t>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 </a:t>
            </a:r>
            <a:r>
              <a:rPr lang="en-US" altLang="ko-KR" sz="1200" b="1" dirty="0" err="1"/>
              <a:t>onmouseover</a:t>
            </a:r>
            <a:r>
              <a:rPr lang="en-US" altLang="ko-KR" sz="1200" b="1" dirty="0"/>
              <a:t>="show()" </a:t>
            </a:r>
            <a:r>
              <a:rPr lang="en-US" altLang="ko-KR" sz="1200" b="1" dirty="0" err="1"/>
              <a:t>onmouseout</a:t>
            </a:r>
            <a:r>
              <a:rPr lang="en-US" altLang="ko-KR" sz="1200" b="1" dirty="0"/>
              <a:t>="hide</a:t>
            </a:r>
            <a:r>
              <a:rPr lang="en-US" altLang="ko-KR" sz="1200" b="1" dirty="0" smtClean="0"/>
              <a:t>()"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		Elvis </a:t>
            </a:r>
            <a:r>
              <a:rPr lang="en-US" altLang="ko-KR" sz="1200" dirty="0"/>
              <a:t>Presley&lt;/h3&gt;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smtClean="0"/>
              <a:t>div&gt;</a:t>
            </a:r>
            <a:r>
              <a:rPr lang="en-US" altLang="ko-KR" sz="1200" b="1" dirty="0" smtClean="0"/>
              <a:t>&lt;</a:t>
            </a:r>
            <a:r>
              <a:rPr lang="en-US" altLang="ko-KR" sz="1200" b="1" dirty="0" err="1" smtClean="0"/>
              <a:t>img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id="fig" </a:t>
            </a:r>
            <a:r>
              <a:rPr lang="en-US" altLang="ko-KR" sz="1200" b="1" dirty="0" err="1"/>
              <a:t>src</a:t>
            </a:r>
            <a:r>
              <a:rPr lang="en-US" altLang="ko-KR" sz="1200" b="1" dirty="0"/>
              <a:t>=""&gt;</a:t>
            </a:r>
            <a:r>
              <a:rPr lang="en-US" altLang="ko-KR" sz="1200" dirty="0" smtClean="0"/>
              <a:t>&lt;/</a:t>
            </a:r>
            <a:r>
              <a:rPr lang="en-US" altLang="ko-KR" sz="1200" dirty="0"/>
              <a:t>div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He was an American singer and actor. In November</a:t>
            </a:r>
          </a:p>
          <a:p>
            <a:pPr defTabSz="180000"/>
            <a:r>
              <a:rPr lang="en-US" altLang="ko-KR" sz="1200" dirty="0" smtClean="0"/>
              <a:t>1956, he made his film debut in &lt;span&gt;Love Me </a:t>
            </a:r>
          </a:p>
          <a:p>
            <a:pPr defTabSz="180000"/>
            <a:r>
              <a:rPr lang="en-US" altLang="ko-KR" sz="1200" dirty="0" smtClean="0"/>
              <a:t>Tender&lt;/span&gt;. He is often referred to as </a:t>
            </a:r>
          </a:p>
          <a:p>
            <a:pPr defTabSz="180000"/>
            <a:r>
              <a:rPr lang="en-US" altLang="ko-KR" sz="1200" dirty="0" smtClean="0"/>
              <a:t>"&lt;span&gt;the King of Rock and Roll&lt;/span&gt;".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body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html</a:t>
            </a:r>
            <a:r>
              <a:rPr lang="en-US" altLang="ko-KR" sz="1200" dirty="0" smtClean="0"/>
              <a:t>&gt;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07704" y="4437112"/>
            <a:ext cx="2844048" cy="280928"/>
          </a:xfrm>
          <a:prstGeom prst="wedgeRoundRectCallout">
            <a:avLst>
              <a:gd name="adj1" fmla="val -47662"/>
              <a:gd name="adj2" fmla="val 9964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텍스트에 마우스를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올리면 </a:t>
            </a:r>
            <a:r>
              <a:rPr lang="en-US" altLang="ko-KR" sz="1000" dirty="0" smtClean="0"/>
              <a:t>show() </a:t>
            </a:r>
            <a:r>
              <a:rPr lang="ko-KR" altLang="en-US" sz="1000" dirty="0" smtClean="0"/>
              <a:t>함수 호출</a:t>
            </a:r>
            <a:endParaRPr lang="en-US" altLang="ko-KR" sz="10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2195736" y="2852936"/>
            <a:ext cx="1643107" cy="280928"/>
          </a:xfrm>
          <a:prstGeom prst="wedgeRoundRectCallout">
            <a:avLst>
              <a:gd name="adj1" fmla="val -84891"/>
              <a:gd name="adj2" fmla="val 4352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50" dirty="0" err="1" smtClean="0"/>
              <a:t>자바스크립크</a:t>
            </a:r>
            <a:r>
              <a:rPr lang="ko-KR" altLang="en-US" sz="1050" dirty="0" smtClean="0"/>
              <a:t> 코드 추가</a:t>
            </a:r>
            <a:endParaRPr lang="ko-KR" altLang="en-US" sz="105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636" y="787276"/>
            <a:ext cx="2858406" cy="262995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4636" y="3501008"/>
            <a:ext cx="2858406" cy="321501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946194" y="4789276"/>
            <a:ext cx="1914456" cy="638473"/>
          </a:xfrm>
          <a:prstGeom prst="wedgeRoundRectCallout">
            <a:avLst>
              <a:gd name="adj1" fmla="val -54073"/>
              <a:gd name="adj2" fmla="val -8010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텍스트에 마우스를</a:t>
            </a:r>
            <a:r>
              <a:rPr lang="en-US" altLang="ko-KR" sz="1050" dirty="0" smtClean="0"/>
              <a:t> </a:t>
            </a:r>
          </a:p>
          <a:p>
            <a:r>
              <a:rPr lang="ko-KR" altLang="en-US" sz="1050" dirty="0" smtClean="0"/>
              <a:t>올리면 </a:t>
            </a:r>
            <a:r>
              <a:rPr lang="ko-KR" altLang="en-US" sz="1050" dirty="0" err="1" smtClean="0"/>
              <a:t>엘비스</a:t>
            </a:r>
            <a:r>
              <a:rPr lang="ko-KR" altLang="en-US" sz="1050" dirty="0" smtClean="0"/>
              <a:t> 이미지 출력</a:t>
            </a:r>
            <a:r>
              <a:rPr lang="en-US" altLang="ko-KR" sz="1050" dirty="0" smtClean="0"/>
              <a:t>.</a:t>
            </a:r>
          </a:p>
          <a:p>
            <a:r>
              <a:rPr lang="ko-KR" altLang="en-US" sz="1050" dirty="0" smtClean="0"/>
              <a:t>내리면 없어짐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202803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HTML5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HTML </a:t>
            </a:r>
            <a:r>
              <a:rPr lang="ko-KR" altLang="en-US" dirty="0" smtClean="0"/>
              <a:t>언어의 역사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1990</a:t>
            </a:r>
            <a:r>
              <a:rPr lang="ko-KR" altLang="en-US" dirty="0" smtClean="0"/>
              <a:t>년 물리학자인 </a:t>
            </a:r>
            <a:r>
              <a:rPr lang="en-US" altLang="ko-KR" dirty="0"/>
              <a:t>Tim Berners-Lee</a:t>
            </a:r>
            <a:r>
              <a:rPr lang="ko-KR" altLang="en-US" dirty="0"/>
              <a:t>가 </a:t>
            </a:r>
            <a:r>
              <a:rPr lang="ko-KR" altLang="en-US" dirty="0" smtClean="0"/>
              <a:t>정의</a:t>
            </a:r>
            <a:endParaRPr lang="en-US" altLang="ko-KR" dirty="0" smtClean="0"/>
          </a:p>
          <a:p>
            <a:pPr lvl="1"/>
            <a:r>
              <a:rPr lang="ko-KR" altLang="en-US" dirty="0"/>
              <a:t>표준화된 태그로 웹 페이지를 작성하는 </a:t>
            </a:r>
            <a:r>
              <a:rPr lang="ko-KR" altLang="en-US" dirty="0" smtClean="0"/>
              <a:t>언어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&lt;</a:t>
            </a:r>
            <a:r>
              <a:rPr lang="en-US" altLang="ko-KR" dirty="0" err="1" smtClean="0"/>
              <a:t>img</a:t>
            </a:r>
            <a:r>
              <a:rPr lang="en-US" altLang="ko-KR" dirty="0" smtClean="0"/>
              <a:t>&gt;, &lt;</a:t>
            </a:r>
            <a:r>
              <a:rPr lang="en-US" altLang="ko-KR" dirty="0" err="1" smtClean="0"/>
              <a:t>hr</a:t>
            </a:r>
            <a:r>
              <a:rPr lang="en-US" altLang="ko-KR" dirty="0" smtClean="0"/>
              <a:t>&gt;, &lt;table&gt;, &lt;li&gt;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r>
              <a:rPr lang="en-US" altLang="ko-KR" dirty="0"/>
              <a:t>HTML, CSS, </a:t>
            </a:r>
            <a:r>
              <a:rPr lang="en-US" altLang="ko-KR" dirty="0" err="1"/>
              <a:t>Javascript</a:t>
            </a:r>
            <a:r>
              <a:rPr lang="en-US" altLang="ko-KR" dirty="0"/>
              <a:t>, </a:t>
            </a:r>
            <a:r>
              <a:rPr lang="ko-KR" altLang="en-US" dirty="0"/>
              <a:t>웹 브라우저의 타임 </a:t>
            </a:r>
            <a:r>
              <a:rPr lang="ko-KR" altLang="en-US" dirty="0" smtClean="0"/>
              <a:t>라인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다음 슬라이드</a:t>
            </a:r>
            <a:endParaRPr lang="ko-KR" altLang="en-US" dirty="0"/>
          </a:p>
          <a:p>
            <a:pPr lvl="2"/>
            <a:endParaRPr lang="ko-KR" altLang="en-US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974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911205" y="28193"/>
            <a:ext cx="7549227" cy="6860229"/>
            <a:chOff x="911205" y="28193"/>
            <a:chExt cx="7549227" cy="6860229"/>
          </a:xfrm>
        </p:grpSpPr>
        <p:cxnSp>
          <p:nvCxnSpPr>
            <p:cNvPr id="14" name="직선 화살표 연결선 13"/>
            <p:cNvCxnSpPr/>
            <p:nvPr/>
          </p:nvCxnSpPr>
          <p:spPr>
            <a:xfrm flipH="1">
              <a:off x="1398911" y="451633"/>
              <a:ext cx="4737" cy="6436789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/>
            <p:cNvCxnSpPr/>
            <p:nvPr/>
          </p:nvCxnSpPr>
          <p:spPr>
            <a:xfrm>
              <a:off x="1400574" y="6323537"/>
              <a:ext cx="705985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>
              <a:stCxn id="36" idx="3"/>
            </p:cNvCxnSpPr>
            <p:nvPr/>
          </p:nvCxnSpPr>
          <p:spPr>
            <a:xfrm flipV="1">
              <a:off x="1407920" y="5125065"/>
              <a:ext cx="7052512" cy="105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>
              <a:stCxn id="34" idx="3"/>
            </p:cNvCxnSpPr>
            <p:nvPr/>
          </p:nvCxnSpPr>
          <p:spPr>
            <a:xfrm flipV="1">
              <a:off x="1407920" y="3870972"/>
              <a:ext cx="7052512" cy="97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>
              <a:stCxn id="31" idx="3"/>
            </p:cNvCxnSpPr>
            <p:nvPr/>
          </p:nvCxnSpPr>
          <p:spPr>
            <a:xfrm flipV="1">
              <a:off x="1407920" y="3552171"/>
              <a:ext cx="7052512" cy="384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>
              <a:stCxn id="28" idx="3"/>
            </p:cNvCxnSpPr>
            <p:nvPr/>
          </p:nvCxnSpPr>
          <p:spPr>
            <a:xfrm flipV="1">
              <a:off x="1407920" y="2751315"/>
              <a:ext cx="7052512" cy="200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>
              <a:stCxn id="26" idx="3"/>
            </p:cNvCxnSpPr>
            <p:nvPr/>
          </p:nvCxnSpPr>
          <p:spPr>
            <a:xfrm flipV="1">
              <a:off x="1407920" y="2127851"/>
              <a:ext cx="7043061" cy="149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>
              <a:stCxn id="24" idx="3"/>
            </p:cNvCxnSpPr>
            <p:nvPr/>
          </p:nvCxnSpPr>
          <p:spPr>
            <a:xfrm flipV="1">
              <a:off x="1407920" y="1824069"/>
              <a:ext cx="7043061" cy="170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>
              <a:stCxn id="21" idx="3"/>
            </p:cNvCxnSpPr>
            <p:nvPr/>
          </p:nvCxnSpPr>
          <p:spPr>
            <a:xfrm>
              <a:off x="1407920" y="1513332"/>
              <a:ext cx="7043061" cy="22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>
              <a:stCxn id="19" idx="3"/>
            </p:cNvCxnSpPr>
            <p:nvPr/>
          </p:nvCxnSpPr>
          <p:spPr>
            <a:xfrm>
              <a:off x="1407920" y="1180111"/>
              <a:ext cx="7043061" cy="48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915477" y="404664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1990</a:t>
              </a:r>
              <a:endParaRPr lang="ko-KR" altLang="en-US" sz="11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028877" y="422758"/>
              <a:ext cx="543143" cy="17972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HTTP</a:t>
              </a:r>
              <a:endParaRPr lang="ko-KR" altLang="en-US" sz="11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92029" y="1431961"/>
              <a:ext cx="816839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HTML 2.0</a:t>
              </a:r>
              <a:endParaRPr lang="ko-KR" altLang="en-US" sz="1100" dirty="0"/>
            </a:p>
          </p:txBody>
        </p:sp>
        <p:cxnSp>
          <p:nvCxnSpPr>
            <p:cNvPr id="18" name="직선 화살표 연결선 17"/>
            <p:cNvCxnSpPr>
              <a:endCxn id="17" idx="0"/>
            </p:cNvCxnSpPr>
            <p:nvPr/>
          </p:nvCxnSpPr>
          <p:spPr>
            <a:xfrm flipH="1">
              <a:off x="2300449" y="814371"/>
              <a:ext cx="1" cy="617590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915477" y="1049306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1993</a:t>
              </a:r>
              <a:endParaRPr lang="ko-KR" altLang="en-US" sz="11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15477" y="1382527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1994</a:t>
              </a:r>
              <a:endParaRPr lang="ko-KR" altLang="en-US" sz="1100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856942" y="1418071"/>
              <a:ext cx="1027084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Netscape 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15477" y="1710342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1995</a:t>
              </a:r>
              <a:endParaRPr lang="ko-KR" altLang="en-US" sz="11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732240" y="1731853"/>
              <a:ext cx="1276488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Internet Explorer</a:t>
              </a:r>
              <a:endParaRPr lang="ko-KR" altLang="en-US" sz="11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15477" y="2011990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1996</a:t>
              </a:r>
              <a:endParaRPr lang="ko-KR" altLang="en-US" sz="11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067823" y="2049611"/>
              <a:ext cx="605323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Opera</a:t>
              </a:r>
              <a:endParaRPr lang="ko-KR" altLang="en-US" sz="11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15477" y="2640568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1998</a:t>
              </a:r>
              <a:endParaRPr lang="ko-KR" altLang="en-US" sz="11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15477" y="3425212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2002</a:t>
              </a:r>
              <a:endParaRPr lang="ko-KR" altLang="en-US" sz="11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771593" y="3462962"/>
              <a:ext cx="1197782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Mozilla Firefox</a:t>
              </a:r>
              <a:endParaRPr lang="ko-KR" altLang="en-US" sz="11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15477" y="3749891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2003</a:t>
              </a:r>
              <a:endParaRPr lang="ko-KR" altLang="en-US" sz="11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087989" y="3781850"/>
              <a:ext cx="564991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Safari</a:t>
              </a:r>
              <a:endParaRPr lang="ko-KR" altLang="en-US" sz="11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15477" y="5004850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2008</a:t>
              </a:r>
              <a:endParaRPr lang="ko-KR" altLang="en-US" sz="11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012339" y="5032833"/>
              <a:ext cx="716290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Chrome</a:t>
              </a:r>
              <a:endParaRPr lang="ko-KR" altLang="en-US" sz="11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915477" y="6182852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2015</a:t>
              </a:r>
              <a:endParaRPr lang="ko-KR" altLang="en-US" sz="11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779627" y="6225865"/>
              <a:ext cx="1181715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Microsoft Edge</a:t>
              </a:r>
              <a:endParaRPr lang="ko-KR" altLang="en-US" sz="1100" dirty="0"/>
            </a:p>
          </p:txBody>
        </p:sp>
        <p:pic>
          <p:nvPicPr>
            <p:cNvPr id="45" name="Picture 2" descr="C:\Users\com\Desktop\icon175x175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81317" y="5024165"/>
              <a:ext cx="177485" cy="17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C:\Users\com\Desktop\opera-152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6883" y="2058163"/>
              <a:ext cx="177485" cy="17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5" descr="C:\Users\com\Desktop\539-safari-box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6891" y="3781850"/>
              <a:ext cx="177477" cy="1774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6" descr="C:\Users\com\Desktop\ie9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6923" y="1743003"/>
              <a:ext cx="177485" cy="17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7" descr="C:\Users\com\Desktop\unnamed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28384" y="3466078"/>
              <a:ext cx="177485" cy="17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8" descr="C:\Users\com\Desktop\netscape_navigator_by_onlyouniverse-d4s0fhu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6376" y="1421463"/>
              <a:ext cx="177485" cy="17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9" descr="C:\Users\com\Desktop\Microsoft-Edge-Browser-logo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86794" y="6192898"/>
              <a:ext cx="366609" cy="273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8" name="TextBox 57"/>
            <p:cNvSpPr txBox="1"/>
            <p:nvPr/>
          </p:nvSpPr>
          <p:spPr>
            <a:xfrm>
              <a:off x="1892029" y="1725221"/>
              <a:ext cx="816839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HTML 3.0</a:t>
              </a:r>
              <a:endParaRPr lang="ko-KR" altLang="en-US" sz="1100" dirty="0"/>
            </a:p>
          </p:txBody>
        </p:sp>
        <p:cxnSp>
          <p:nvCxnSpPr>
            <p:cNvPr id="60" name="직선 연결선 59"/>
            <p:cNvCxnSpPr/>
            <p:nvPr/>
          </p:nvCxnSpPr>
          <p:spPr>
            <a:xfrm flipV="1">
              <a:off x="1418989" y="2440600"/>
              <a:ext cx="7021684" cy="149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915477" y="2309795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1997</a:t>
              </a:r>
              <a:endParaRPr lang="ko-KR" altLang="en-US" sz="11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1892029" y="2329901"/>
              <a:ext cx="816839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HTML 3.2</a:t>
              </a:r>
              <a:endParaRPr lang="ko-KR" altLang="en-US" sz="1100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892029" y="2611873"/>
              <a:ext cx="816839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HTML 4.0</a:t>
              </a:r>
              <a:endParaRPr lang="ko-KR" altLang="en-US" sz="1100" dirty="0"/>
            </a:p>
          </p:txBody>
        </p:sp>
        <p:cxnSp>
          <p:nvCxnSpPr>
            <p:cNvPr id="63" name="직선 연결선 62"/>
            <p:cNvCxnSpPr/>
            <p:nvPr/>
          </p:nvCxnSpPr>
          <p:spPr>
            <a:xfrm flipV="1">
              <a:off x="1417581" y="4860834"/>
              <a:ext cx="7031135" cy="105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1781487" y="4724776"/>
              <a:ext cx="1037922" cy="197692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HTML 5 </a:t>
              </a:r>
              <a:r>
                <a:rPr lang="ko-KR" altLang="en-US" sz="1100" dirty="0" smtClean="0"/>
                <a:t>시작</a:t>
              </a:r>
              <a:endParaRPr lang="ko-KR" altLang="en-US" sz="11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915477" y="4715654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2007</a:t>
              </a:r>
              <a:endParaRPr lang="ko-KR" altLang="en-US" sz="1100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915477" y="5933712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2014</a:t>
              </a:r>
              <a:endParaRPr lang="ko-KR" altLang="en-US" sz="1100" dirty="0"/>
            </a:p>
          </p:txBody>
        </p:sp>
        <p:cxnSp>
          <p:nvCxnSpPr>
            <p:cNvPr id="67" name="직선 연결선 66"/>
            <p:cNvCxnSpPr/>
            <p:nvPr/>
          </p:nvCxnSpPr>
          <p:spPr>
            <a:xfrm>
              <a:off x="1380815" y="6075880"/>
              <a:ext cx="705985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/>
            <p:cNvSpPr txBox="1"/>
            <p:nvPr/>
          </p:nvSpPr>
          <p:spPr>
            <a:xfrm>
              <a:off x="1943968" y="5951755"/>
              <a:ext cx="712960" cy="197692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HTML 5</a:t>
              </a:r>
              <a:endParaRPr lang="ko-KR" altLang="en-US" sz="1100" dirty="0"/>
            </a:p>
          </p:txBody>
        </p:sp>
        <p:cxnSp>
          <p:nvCxnSpPr>
            <p:cNvPr id="69" name="직선 화살표 연결선 68"/>
            <p:cNvCxnSpPr>
              <a:stCxn id="17" idx="2"/>
              <a:endCxn id="58" idx="0"/>
            </p:cNvCxnSpPr>
            <p:nvPr/>
          </p:nvCxnSpPr>
          <p:spPr>
            <a:xfrm>
              <a:off x="2300449" y="1629653"/>
              <a:ext cx="0" cy="95568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화살표 연결선 71"/>
            <p:cNvCxnSpPr>
              <a:stCxn id="58" idx="2"/>
              <a:endCxn id="59" idx="0"/>
            </p:cNvCxnSpPr>
            <p:nvPr/>
          </p:nvCxnSpPr>
          <p:spPr>
            <a:xfrm>
              <a:off x="2300449" y="1922913"/>
              <a:ext cx="0" cy="406988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직선 화살표 연결선 74"/>
            <p:cNvCxnSpPr>
              <a:stCxn id="59" idx="2"/>
            </p:cNvCxnSpPr>
            <p:nvPr/>
          </p:nvCxnSpPr>
          <p:spPr>
            <a:xfrm flipH="1">
              <a:off x="2299046" y="2527593"/>
              <a:ext cx="1403" cy="158499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화살표 연결선 77"/>
            <p:cNvCxnSpPr>
              <a:stCxn id="62" idx="2"/>
              <a:endCxn id="64" idx="0"/>
            </p:cNvCxnSpPr>
            <p:nvPr/>
          </p:nvCxnSpPr>
          <p:spPr>
            <a:xfrm flipH="1">
              <a:off x="2300448" y="2809565"/>
              <a:ext cx="1" cy="1915211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화살표 연결선 80"/>
            <p:cNvCxnSpPr>
              <a:stCxn id="64" idx="2"/>
              <a:endCxn id="68" idx="0"/>
            </p:cNvCxnSpPr>
            <p:nvPr/>
          </p:nvCxnSpPr>
          <p:spPr>
            <a:xfrm>
              <a:off x="2300448" y="4922468"/>
              <a:ext cx="0" cy="1029287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/>
            <p:cNvSpPr txBox="1"/>
            <p:nvPr/>
          </p:nvSpPr>
          <p:spPr>
            <a:xfrm>
              <a:off x="3486148" y="2022878"/>
              <a:ext cx="581796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CSS 1</a:t>
              </a:r>
              <a:endParaRPr lang="ko-KR" altLang="en-US" sz="11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486148" y="2694500"/>
              <a:ext cx="581796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CSS 2</a:t>
              </a:r>
              <a:endParaRPr lang="ko-KR" altLang="en-US" sz="1100" dirty="0"/>
            </a:p>
          </p:txBody>
        </p:sp>
        <p:cxnSp>
          <p:nvCxnSpPr>
            <p:cNvPr id="86" name="직선 화살표 연결선 85"/>
            <p:cNvCxnSpPr>
              <a:endCxn id="85" idx="0"/>
            </p:cNvCxnSpPr>
            <p:nvPr/>
          </p:nvCxnSpPr>
          <p:spPr>
            <a:xfrm>
              <a:off x="3762127" y="2242503"/>
              <a:ext cx="14919" cy="451997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TextBox 88"/>
            <p:cNvSpPr txBox="1"/>
            <p:nvPr/>
          </p:nvSpPr>
          <p:spPr>
            <a:xfrm>
              <a:off x="915477" y="5607450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2012</a:t>
              </a:r>
              <a:endParaRPr lang="ko-KR" altLang="en-US" sz="1100" dirty="0"/>
            </a:p>
          </p:txBody>
        </p:sp>
        <p:cxnSp>
          <p:nvCxnSpPr>
            <p:cNvPr id="93" name="직선 연결선 92"/>
            <p:cNvCxnSpPr/>
            <p:nvPr/>
          </p:nvCxnSpPr>
          <p:spPr>
            <a:xfrm flipV="1">
              <a:off x="1428811" y="5738255"/>
              <a:ext cx="7031135" cy="105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/>
            <p:cNvSpPr txBox="1"/>
            <p:nvPr/>
          </p:nvSpPr>
          <p:spPr>
            <a:xfrm>
              <a:off x="3486148" y="5653324"/>
              <a:ext cx="581796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CSS 3</a:t>
              </a:r>
              <a:endParaRPr lang="ko-KR" altLang="en-US" sz="1100" dirty="0"/>
            </a:p>
          </p:txBody>
        </p:sp>
        <p:cxnSp>
          <p:nvCxnSpPr>
            <p:cNvPr id="95" name="직선 화살표 연결선 94"/>
            <p:cNvCxnSpPr>
              <a:stCxn id="85" idx="2"/>
              <a:endCxn id="94" idx="0"/>
            </p:cNvCxnSpPr>
            <p:nvPr/>
          </p:nvCxnSpPr>
          <p:spPr>
            <a:xfrm>
              <a:off x="3777046" y="2892192"/>
              <a:ext cx="0" cy="2761132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/>
          </p:nvSpPr>
          <p:spPr>
            <a:xfrm>
              <a:off x="4801045" y="2036475"/>
              <a:ext cx="1297730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err="1" smtClean="0"/>
                <a:t>Javascript</a:t>
              </a:r>
              <a:r>
                <a:rPr lang="en-US" altLang="ko-KR" sz="1100" dirty="0" smtClean="0"/>
                <a:t> 1.0/1.1</a:t>
              </a:r>
              <a:endParaRPr lang="ko-KR" altLang="en-US" sz="1100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923595" y="2373227"/>
              <a:ext cx="1052629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err="1" smtClean="0"/>
                <a:t>Javascript</a:t>
              </a:r>
              <a:r>
                <a:rPr lang="en-US" altLang="ko-KR" sz="1100" dirty="0" smtClean="0"/>
                <a:t> 1.2</a:t>
              </a:r>
              <a:endParaRPr lang="ko-KR" altLang="en-US" sz="1100" dirty="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4801045" y="2686442"/>
              <a:ext cx="1297730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err="1" smtClean="0"/>
                <a:t>Javascript</a:t>
              </a:r>
              <a:r>
                <a:rPr lang="en-US" altLang="ko-KR" sz="1100" dirty="0" smtClean="0"/>
                <a:t> 1.3/1.4</a:t>
              </a:r>
              <a:endParaRPr lang="ko-KR" altLang="en-US" sz="1100" dirty="0"/>
            </a:p>
          </p:txBody>
        </p:sp>
        <p:cxnSp>
          <p:nvCxnSpPr>
            <p:cNvPr id="103" name="직선 연결선 102"/>
            <p:cNvCxnSpPr/>
            <p:nvPr/>
          </p:nvCxnSpPr>
          <p:spPr>
            <a:xfrm flipV="1">
              <a:off x="1378509" y="3179425"/>
              <a:ext cx="7031135" cy="384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915477" y="3068960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2000</a:t>
              </a:r>
              <a:endParaRPr lang="ko-KR" altLang="en-US" sz="1100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923595" y="3090375"/>
              <a:ext cx="1052629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err="1" smtClean="0"/>
                <a:t>Javascript</a:t>
              </a:r>
              <a:r>
                <a:rPr lang="en-US" altLang="ko-KR" sz="1100" dirty="0" smtClean="0"/>
                <a:t> 1.5</a:t>
              </a:r>
              <a:endParaRPr lang="ko-KR" altLang="en-US" sz="11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915477" y="4074488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2005</a:t>
              </a:r>
              <a:endParaRPr lang="ko-KR" altLang="en-US" sz="1100" dirty="0"/>
            </a:p>
          </p:txBody>
        </p:sp>
        <p:cxnSp>
          <p:nvCxnSpPr>
            <p:cNvPr id="106" name="직선 연결선 105"/>
            <p:cNvCxnSpPr/>
            <p:nvPr/>
          </p:nvCxnSpPr>
          <p:spPr>
            <a:xfrm flipV="1">
              <a:off x="1398911" y="4205293"/>
              <a:ext cx="7031135" cy="97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TextBox 106"/>
            <p:cNvSpPr txBox="1"/>
            <p:nvPr/>
          </p:nvSpPr>
          <p:spPr>
            <a:xfrm>
              <a:off x="4923594" y="4148659"/>
              <a:ext cx="1052629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err="1" smtClean="0"/>
                <a:t>Javascript</a:t>
              </a:r>
              <a:r>
                <a:rPr lang="en-US" altLang="ko-KR" sz="1100" dirty="0" smtClean="0"/>
                <a:t> 1.6</a:t>
              </a:r>
              <a:endParaRPr lang="ko-KR" altLang="en-US" sz="1100" dirty="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915477" y="4414083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2006</a:t>
              </a:r>
              <a:endParaRPr lang="ko-KR" altLang="en-US" sz="1100" dirty="0"/>
            </a:p>
          </p:txBody>
        </p:sp>
        <p:cxnSp>
          <p:nvCxnSpPr>
            <p:cNvPr id="109" name="직선 연결선 108"/>
            <p:cNvCxnSpPr/>
            <p:nvPr/>
          </p:nvCxnSpPr>
          <p:spPr>
            <a:xfrm flipV="1">
              <a:off x="1417580" y="4557064"/>
              <a:ext cx="7031135" cy="97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TextBox 109"/>
            <p:cNvSpPr txBox="1"/>
            <p:nvPr/>
          </p:nvSpPr>
          <p:spPr>
            <a:xfrm>
              <a:off x="4934223" y="4485569"/>
              <a:ext cx="1052629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err="1" smtClean="0"/>
                <a:t>Javascript</a:t>
              </a:r>
              <a:r>
                <a:rPr lang="en-US" altLang="ko-KR" sz="1100" dirty="0" smtClean="0"/>
                <a:t> 1.7</a:t>
              </a:r>
              <a:endParaRPr lang="ko-KR" altLang="en-US" sz="1100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4934222" y="4832933"/>
              <a:ext cx="1052629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err="1" smtClean="0"/>
                <a:t>Javascript</a:t>
              </a:r>
              <a:r>
                <a:rPr lang="en-US" altLang="ko-KR" sz="1100" dirty="0" smtClean="0"/>
                <a:t> 1.8</a:t>
              </a:r>
              <a:endParaRPr lang="ko-KR" altLang="en-US" sz="1100" dirty="0"/>
            </a:p>
          </p:txBody>
        </p:sp>
        <p:cxnSp>
          <p:nvCxnSpPr>
            <p:cNvPr id="122" name="직선 화살표 연결선 121"/>
            <p:cNvCxnSpPr>
              <a:stCxn id="99" idx="2"/>
              <a:endCxn id="100" idx="0"/>
            </p:cNvCxnSpPr>
            <p:nvPr/>
          </p:nvCxnSpPr>
          <p:spPr>
            <a:xfrm>
              <a:off x="5449910" y="2234167"/>
              <a:ext cx="0" cy="139060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직선 화살표 연결선 125"/>
            <p:cNvCxnSpPr>
              <a:stCxn id="100" idx="2"/>
              <a:endCxn id="101" idx="0"/>
            </p:cNvCxnSpPr>
            <p:nvPr/>
          </p:nvCxnSpPr>
          <p:spPr>
            <a:xfrm>
              <a:off x="5449910" y="2570919"/>
              <a:ext cx="0" cy="115523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직선 화살표 연결선 128"/>
            <p:cNvCxnSpPr>
              <a:stCxn id="101" idx="2"/>
              <a:endCxn id="102" idx="0"/>
            </p:cNvCxnSpPr>
            <p:nvPr/>
          </p:nvCxnSpPr>
          <p:spPr>
            <a:xfrm>
              <a:off x="5449910" y="2884134"/>
              <a:ext cx="0" cy="206241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직선 화살표 연결선 131"/>
            <p:cNvCxnSpPr>
              <a:stCxn id="102" idx="2"/>
              <a:endCxn id="107" idx="0"/>
            </p:cNvCxnSpPr>
            <p:nvPr/>
          </p:nvCxnSpPr>
          <p:spPr>
            <a:xfrm flipH="1">
              <a:off x="5449909" y="3288067"/>
              <a:ext cx="1" cy="860592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직선 화살표 연결선 134"/>
            <p:cNvCxnSpPr>
              <a:stCxn id="107" idx="2"/>
              <a:endCxn id="110" idx="0"/>
            </p:cNvCxnSpPr>
            <p:nvPr/>
          </p:nvCxnSpPr>
          <p:spPr>
            <a:xfrm>
              <a:off x="5449909" y="4346351"/>
              <a:ext cx="10629" cy="139218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직선 화살표 연결선 137"/>
            <p:cNvCxnSpPr>
              <a:stCxn id="110" idx="2"/>
              <a:endCxn id="112" idx="0"/>
            </p:cNvCxnSpPr>
            <p:nvPr/>
          </p:nvCxnSpPr>
          <p:spPr>
            <a:xfrm flipH="1">
              <a:off x="5460537" y="4683261"/>
              <a:ext cx="1" cy="149672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직선 화살표 연결선 140"/>
            <p:cNvCxnSpPr>
              <a:stCxn id="22" idx="2"/>
              <a:endCxn id="25" idx="0"/>
            </p:cNvCxnSpPr>
            <p:nvPr/>
          </p:nvCxnSpPr>
          <p:spPr>
            <a:xfrm>
              <a:off x="7370484" y="1615763"/>
              <a:ext cx="0" cy="116090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직선 화살표 연결선 143"/>
            <p:cNvCxnSpPr>
              <a:stCxn id="25" idx="2"/>
              <a:endCxn id="27" idx="0"/>
            </p:cNvCxnSpPr>
            <p:nvPr/>
          </p:nvCxnSpPr>
          <p:spPr>
            <a:xfrm>
              <a:off x="7370484" y="1929545"/>
              <a:ext cx="1" cy="120066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직선 화살표 연결선 146"/>
            <p:cNvCxnSpPr>
              <a:stCxn id="27" idx="2"/>
              <a:endCxn id="32" idx="0"/>
            </p:cNvCxnSpPr>
            <p:nvPr/>
          </p:nvCxnSpPr>
          <p:spPr>
            <a:xfrm flipH="1">
              <a:off x="7370484" y="2247303"/>
              <a:ext cx="1" cy="1215659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직선 화살표 연결선 149"/>
            <p:cNvCxnSpPr>
              <a:stCxn id="32" idx="2"/>
              <a:endCxn id="35" idx="0"/>
            </p:cNvCxnSpPr>
            <p:nvPr/>
          </p:nvCxnSpPr>
          <p:spPr>
            <a:xfrm>
              <a:off x="7370484" y="3660654"/>
              <a:ext cx="1" cy="121196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직선 화살표 연결선 153"/>
            <p:cNvCxnSpPr>
              <a:stCxn id="35" idx="2"/>
              <a:endCxn id="37" idx="0"/>
            </p:cNvCxnSpPr>
            <p:nvPr/>
          </p:nvCxnSpPr>
          <p:spPr>
            <a:xfrm flipH="1">
              <a:off x="7370484" y="3979542"/>
              <a:ext cx="1" cy="1053291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화살표 연결선 156"/>
            <p:cNvCxnSpPr>
              <a:stCxn id="37" idx="2"/>
              <a:endCxn id="39" idx="0"/>
            </p:cNvCxnSpPr>
            <p:nvPr/>
          </p:nvCxnSpPr>
          <p:spPr>
            <a:xfrm>
              <a:off x="7370484" y="5230525"/>
              <a:ext cx="1" cy="995340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TextBox 159"/>
            <p:cNvSpPr txBox="1"/>
            <p:nvPr/>
          </p:nvSpPr>
          <p:spPr>
            <a:xfrm>
              <a:off x="1941601" y="28193"/>
              <a:ext cx="714892" cy="374571"/>
            </a:xfrm>
            <a:prstGeom prst="roundRect">
              <a:avLst/>
            </a:prstGeom>
            <a:noFill/>
            <a:ln w="12700">
              <a:noFill/>
            </a:ln>
            <a:effectLst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600" dirty="0" smtClean="0">
                  <a:latin typeface="Arial Narrow" panose="020B0606020202030204" pitchFamily="34" charset="0"/>
                </a:rPr>
                <a:t>HTML </a:t>
              </a:r>
              <a:endParaRPr lang="ko-KR" altLang="en-US" sz="1600" dirty="0">
                <a:latin typeface="Arial Narrow" panose="020B0606020202030204" pitchFamily="34" charset="0"/>
              </a:endParaRP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3417254" y="28193"/>
              <a:ext cx="578682" cy="374571"/>
            </a:xfrm>
            <a:prstGeom prst="roundRect">
              <a:avLst/>
            </a:prstGeom>
            <a:noFill/>
            <a:ln w="12700">
              <a:noFill/>
            </a:ln>
            <a:effectLst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600" dirty="0" smtClean="0">
                  <a:latin typeface="Arial Narrow" panose="020B0606020202030204" pitchFamily="34" charset="0"/>
                </a:rPr>
                <a:t>CSS</a:t>
              </a:r>
              <a:endParaRPr lang="ko-KR" altLang="en-US" sz="1600" dirty="0">
                <a:latin typeface="Arial Narrow" panose="020B0606020202030204" pitchFamily="34" charset="0"/>
              </a:endParaRPr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4970859" y="28193"/>
              <a:ext cx="979362" cy="374571"/>
            </a:xfrm>
            <a:prstGeom prst="roundRect">
              <a:avLst/>
            </a:prstGeom>
            <a:noFill/>
            <a:ln w="12700">
              <a:noFill/>
            </a:ln>
            <a:effectLst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600" dirty="0" err="1" smtClean="0">
                  <a:latin typeface="Arial Narrow" panose="020B0606020202030204" pitchFamily="34" charset="0"/>
                </a:rPr>
                <a:t>Javascript</a:t>
              </a:r>
              <a:endParaRPr lang="ko-KR" altLang="en-US" sz="1600" dirty="0">
                <a:latin typeface="Arial Narrow" panose="020B0606020202030204" pitchFamily="34" charset="0"/>
              </a:endParaRPr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6717684" y="28193"/>
              <a:ext cx="1224598" cy="374571"/>
            </a:xfrm>
            <a:prstGeom prst="roundRect">
              <a:avLst/>
            </a:prstGeom>
            <a:noFill/>
            <a:ln w="12700">
              <a:noFill/>
            </a:ln>
            <a:effectLst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600" dirty="0" smtClean="0">
                  <a:latin typeface="Arial Narrow" panose="020B0606020202030204" pitchFamily="34" charset="0"/>
                </a:rPr>
                <a:t>Web Browser</a:t>
              </a:r>
              <a:endParaRPr lang="ko-KR" altLang="en-US" sz="1600" dirty="0">
                <a:latin typeface="Arial Narrow" panose="020B0606020202030204" pitchFamily="34" charset="0"/>
              </a:endParaRPr>
            </a:p>
          </p:txBody>
        </p:sp>
        <p:cxnSp>
          <p:nvCxnSpPr>
            <p:cNvPr id="96" name="직선 화살표 연결선 95"/>
            <p:cNvCxnSpPr>
              <a:stCxn id="68" idx="2"/>
            </p:cNvCxnSpPr>
            <p:nvPr/>
          </p:nvCxnSpPr>
          <p:spPr>
            <a:xfrm flipH="1">
              <a:off x="2299046" y="6149447"/>
              <a:ext cx="1402" cy="579391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직선 화살표 연결선 97"/>
            <p:cNvCxnSpPr>
              <a:stCxn id="94" idx="2"/>
            </p:cNvCxnSpPr>
            <p:nvPr/>
          </p:nvCxnSpPr>
          <p:spPr>
            <a:xfrm>
              <a:off x="3777046" y="5851016"/>
              <a:ext cx="0" cy="877822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화살표 연결선 110"/>
            <p:cNvCxnSpPr>
              <a:stCxn id="112" idx="2"/>
            </p:cNvCxnSpPr>
            <p:nvPr/>
          </p:nvCxnSpPr>
          <p:spPr>
            <a:xfrm>
              <a:off x="5460537" y="5030625"/>
              <a:ext cx="3" cy="1698213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직선 화살표 연결선 112"/>
            <p:cNvCxnSpPr>
              <a:stCxn id="39" idx="2"/>
            </p:cNvCxnSpPr>
            <p:nvPr/>
          </p:nvCxnSpPr>
          <p:spPr>
            <a:xfrm>
              <a:off x="7370485" y="6423557"/>
              <a:ext cx="0" cy="305281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TextBox 114"/>
            <p:cNvSpPr txBox="1"/>
            <p:nvPr/>
          </p:nvSpPr>
          <p:spPr>
            <a:xfrm>
              <a:off x="920830" y="686193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1991</a:t>
              </a:r>
              <a:endParaRPr lang="ko-KR" altLang="en-US" sz="1100" dirty="0"/>
            </a:p>
          </p:txBody>
        </p:sp>
        <p:cxnSp>
          <p:nvCxnSpPr>
            <p:cNvPr id="116" name="직선 연결선 115"/>
            <p:cNvCxnSpPr/>
            <p:nvPr/>
          </p:nvCxnSpPr>
          <p:spPr>
            <a:xfrm>
              <a:off x="1403648" y="806838"/>
              <a:ext cx="7043061" cy="48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직선 화살표 연결선 116"/>
            <p:cNvCxnSpPr>
              <a:stCxn id="16" idx="2"/>
              <a:endCxn id="114" idx="0"/>
            </p:cNvCxnSpPr>
            <p:nvPr/>
          </p:nvCxnSpPr>
          <p:spPr>
            <a:xfrm flipH="1">
              <a:off x="2299046" y="602478"/>
              <a:ext cx="1403" cy="109468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113"/>
            <p:cNvSpPr txBox="1"/>
            <p:nvPr/>
          </p:nvSpPr>
          <p:spPr>
            <a:xfrm>
              <a:off x="1890627" y="711946"/>
              <a:ext cx="816838" cy="19769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100" dirty="0" smtClean="0"/>
                <a:t>HTML 1.0</a:t>
              </a:r>
              <a:endParaRPr lang="ko-KR" altLang="en-US" sz="1100" dirty="0"/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911205" y="6535637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2018</a:t>
              </a:r>
              <a:endParaRPr lang="ko-KR" altLang="en-US" sz="1100" dirty="0"/>
            </a:p>
          </p:txBody>
        </p:sp>
        <p:cxnSp>
          <p:nvCxnSpPr>
            <p:cNvPr id="119" name="직선 연결선 118"/>
            <p:cNvCxnSpPr/>
            <p:nvPr/>
          </p:nvCxnSpPr>
          <p:spPr>
            <a:xfrm>
              <a:off x="1400574" y="6669360"/>
              <a:ext cx="705985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303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HTML5 </a:t>
            </a:r>
            <a:r>
              <a:rPr lang="ko-KR" altLang="en-US" smtClean="0"/>
              <a:t>출현 배경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buNone/>
            </a:pPr>
            <a:r>
              <a:rPr lang="en-US" altLang="ko-KR" dirty="0" smtClean="0"/>
              <a:t>1. </a:t>
            </a:r>
            <a:r>
              <a:rPr lang="ko-KR" altLang="en-US" dirty="0" err="1" smtClean="0"/>
              <a:t>비표준</a:t>
            </a:r>
            <a:r>
              <a:rPr lang="ko-KR" altLang="en-US" dirty="0" smtClean="0"/>
              <a:t> 기술의 혼재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웹 브라우저의 비 호환성</a:t>
            </a:r>
            <a:endParaRPr lang="en-US" altLang="ko-KR" dirty="0" smtClean="0"/>
          </a:p>
          <a:p>
            <a:pPr lvl="1"/>
            <a:r>
              <a:rPr lang="en-US" altLang="ko-KR" dirty="0"/>
              <a:t>Active-X</a:t>
            </a:r>
            <a:r>
              <a:rPr lang="ko-KR" altLang="en-US" dirty="0"/>
              <a:t>나 플러그인</a:t>
            </a:r>
            <a:r>
              <a:rPr lang="en-US" altLang="ko-KR" dirty="0"/>
              <a:t>, </a:t>
            </a:r>
            <a:r>
              <a:rPr lang="ko-KR" altLang="en-US" dirty="0"/>
              <a:t>플래시 </a:t>
            </a:r>
            <a:r>
              <a:rPr lang="ko-KR" altLang="en-US" dirty="0" smtClean="0"/>
              <a:t>등 </a:t>
            </a:r>
            <a:r>
              <a:rPr lang="ko-KR" altLang="en-US" dirty="0" err="1"/>
              <a:t>비표준</a:t>
            </a:r>
            <a:r>
              <a:rPr lang="ko-KR" altLang="en-US" dirty="0"/>
              <a:t> </a:t>
            </a:r>
            <a:r>
              <a:rPr lang="ko-KR" altLang="en-US" dirty="0" smtClean="0"/>
              <a:t>기술 난립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브라우저 사이에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문서와 웹 자원에 대한 심각한 비호환성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2. </a:t>
            </a:r>
            <a:r>
              <a:rPr lang="ko-KR" altLang="en-US" dirty="0" smtClean="0"/>
              <a:t>인터넷 기기의 다양화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PC, </a:t>
            </a:r>
            <a:r>
              <a:rPr lang="ko-KR" altLang="en-US" dirty="0" err="1" smtClean="0"/>
              <a:t>모바일</a:t>
            </a:r>
            <a:r>
              <a:rPr lang="ko-KR" altLang="en-US" dirty="0" smtClean="0"/>
              <a:t> 단말기 등에서 모두 웹 사용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기존의 웹 페이지가 </a:t>
            </a:r>
            <a:r>
              <a:rPr lang="ko-KR" altLang="en-US" dirty="0" err="1" smtClean="0"/>
              <a:t>모바일</a:t>
            </a:r>
            <a:r>
              <a:rPr lang="ko-KR" altLang="en-US" dirty="0" smtClean="0"/>
              <a:t> 기기에서 작동하지 않음</a:t>
            </a:r>
          </a:p>
          <a:p>
            <a:pPr marL="0" lvl="0" indent="0">
              <a:buNone/>
            </a:pPr>
            <a:r>
              <a:rPr lang="en-US" altLang="ko-KR" dirty="0" smtClean="0"/>
              <a:t>3. </a:t>
            </a:r>
            <a:r>
              <a:rPr lang="ko-KR" altLang="en-US" dirty="0" smtClean="0"/>
              <a:t>새로운 범용 웹 표준의 필요성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비표준</a:t>
            </a:r>
            <a:r>
              <a:rPr lang="ko-KR" altLang="en-US" dirty="0" smtClean="0"/>
              <a:t> </a:t>
            </a:r>
            <a:r>
              <a:rPr lang="ko-KR" altLang="en-US" dirty="0"/>
              <a:t>기술에 의존하는 </a:t>
            </a:r>
            <a:r>
              <a:rPr lang="en-US" altLang="ko-KR" dirty="0"/>
              <a:t>PC </a:t>
            </a:r>
            <a:r>
              <a:rPr lang="ko-KR" altLang="en-US" dirty="0"/>
              <a:t>위주의 기존 웹 </a:t>
            </a:r>
            <a:r>
              <a:rPr lang="ko-KR" altLang="en-US" dirty="0" smtClean="0"/>
              <a:t>방식의 한계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모바일</a:t>
            </a:r>
            <a:r>
              <a:rPr lang="ko-KR" altLang="en-US" dirty="0" smtClean="0"/>
              <a:t> 기기</a:t>
            </a:r>
            <a:r>
              <a:rPr lang="en-US" altLang="ko-KR" dirty="0" smtClean="0"/>
              <a:t>(</a:t>
            </a:r>
            <a:r>
              <a:rPr lang="ko-KR" altLang="en-US" dirty="0"/>
              <a:t>스마트 </a:t>
            </a:r>
            <a:r>
              <a:rPr lang="ko-KR" altLang="en-US" dirty="0" err="1"/>
              <a:t>폰과</a:t>
            </a:r>
            <a:r>
              <a:rPr lang="ko-KR" altLang="en-US" dirty="0"/>
              <a:t> </a:t>
            </a:r>
            <a:r>
              <a:rPr lang="ko-KR" altLang="en-US" dirty="0" err="1"/>
              <a:t>태블릿</a:t>
            </a:r>
            <a:r>
              <a:rPr lang="ko-KR" altLang="en-US" dirty="0"/>
              <a:t> 장치 </a:t>
            </a:r>
            <a:r>
              <a:rPr lang="ko-KR" altLang="en-US" dirty="0" smtClean="0"/>
              <a:t>등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</a:t>
            </a:r>
            <a:r>
              <a:rPr lang="ko-KR" altLang="en-US" dirty="0"/>
              <a:t>수용할 수 </a:t>
            </a:r>
            <a:r>
              <a:rPr lang="ko-KR" altLang="en-US" dirty="0" smtClean="0"/>
              <a:t>없음</a:t>
            </a:r>
            <a:endParaRPr lang="ko-KR" altLang="en-US" dirty="0"/>
          </a:p>
          <a:p>
            <a:pPr lvl="1"/>
            <a:r>
              <a:rPr lang="ko-KR" altLang="en-US" dirty="0" err="1"/>
              <a:t>모바일과</a:t>
            </a:r>
            <a:r>
              <a:rPr lang="ko-KR" altLang="en-US" dirty="0"/>
              <a:t> </a:t>
            </a:r>
            <a:r>
              <a:rPr lang="en-US" altLang="ko-KR" dirty="0"/>
              <a:t>PC</a:t>
            </a:r>
            <a:r>
              <a:rPr lang="ko-KR" altLang="en-US" dirty="0"/>
              <a:t>에서 동시에 사용할 수 있도록 하는 범용 웹 </a:t>
            </a:r>
            <a:r>
              <a:rPr lang="ko-KR" altLang="en-US" dirty="0" smtClean="0"/>
              <a:t>표준 필요성 대두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새로운</a:t>
            </a:r>
            <a:r>
              <a:rPr lang="en-US" altLang="ko-KR" dirty="0" smtClean="0"/>
              <a:t> </a:t>
            </a:r>
            <a:r>
              <a:rPr lang="ko-KR" altLang="en-US" dirty="0" smtClean="0"/>
              <a:t>웹 표준 </a:t>
            </a:r>
            <a:r>
              <a:rPr lang="en-US" altLang="ko-KR" dirty="0" smtClean="0"/>
              <a:t>-&gt;  HTML5</a:t>
            </a:r>
            <a:endParaRPr lang="ko-KR" altLang="en-US" dirty="0"/>
          </a:p>
          <a:p>
            <a:pPr lvl="0"/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151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웹의 기본 목적과 구성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dirty="0" smtClean="0"/>
              <a:t>웹의 기본 목적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다른 여러 컴퓨터에서 문서를 공유하거나 보는 목적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웹에서 다루는 문서를 웹 문서라고 부름</a:t>
            </a:r>
            <a:endParaRPr lang="en-US" altLang="ko-KR" dirty="0" smtClean="0"/>
          </a:p>
          <a:p>
            <a:r>
              <a:rPr lang="ko-KR" altLang="en-US" dirty="0" smtClean="0"/>
              <a:t>웹의 구조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인터넷을</a:t>
            </a:r>
            <a:r>
              <a:rPr lang="en-US" altLang="ko-KR" dirty="0" smtClean="0"/>
              <a:t> </a:t>
            </a:r>
            <a:r>
              <a:rPr lang="ko-KR" altLang="en-US" dirty="0" smtClean="0"/>
              <a:t>활용하여 거미줄처럼 연결된 정보 소통 망</a:t>
            </a:r>
            <a:r>
              <a:rPr lang="en-US" altLang="ko-KR" dirty="0" smtClean="0"/>
              <a:t>, World Wide Web</a:t>
            </a:r>
          </a:p>
          <a:p>
            <a:pPr lvl="2"/>
            <a:r>
              <a:rPr lang="ko-KR" altLang="en-US" dirty="0" smtClean="0"/>
              <a:t>웹 문서를 인터넷 상의 컴퓨터들끼리 주고 받는 네트워크 시스템</a:t>
            </a:r>
            <a:endParaRPr lang="en-US" altLang="ko-KR" dirty="0" smtClean="0"/>
          </a:p>
          <a:p>
            <a:r>
              <a:rPr lang="ko-KR" altLang="en-US" dirty="0" smtClean="0"/>
              <a:t>웹의 구성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서버와 웹 클라이언트 컴퓨터들로 구성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서버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사이트를 탑재하는 컴퓨터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구글</a:t>
            </a:r>
            <a:r>
              <a:rPr lang="en-US" altLang="ko-KR" dirty="0" smtClean="0"/>
              <a:t>(www.google.com), </a:t>
            </a:r>
            <a:r>
              <a:rPr lang="ko-KR" altLang="en-US" dirty="0" err="1" smtClean="0"/>
              <a:t>네이버</a:t>
            </a:r>
            <a:r>
              <a:rPr lang="en-US" altLang="ko-KR" dirty="0" smtClean="0"/>
              <a:t>(www.naver.com)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lvl="2"/>
            <a:r>
              <a:rPr lang="ko-KR" altLang="en-US" dirty="0"/>
              <a:t>웹 문서</a:t>
            </a:r>
            <a:r>
              <a:rPr lang="en-US" altLang="ko-KR" dirty="0"/>
              <a:t>, </a:t>
            </a:r>
            <a:r>
              <a:rPr lang="ko-KR" altLang="en-US" dirty="0"/>
              <a:t>이미지</a:t>
            </a:r>
            <a:r>
              <a:rPr lang="en-US" altLang="ko-KR" dirty="0"/>
              <a:t>. </a:t>
            </a:r>
            <a:r>
              <a:rPr lang="ko-KR" altLang="en-US" dirty="0"/>
              <a:t>동영상 등의 데이터 저장 </a:t>
            </a:r>
            <a:r>
              <a:rPr lang="ko-KR" altLang="en-US" dirty="0" smtClean="0"/>
              <a:t>관리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클라이언트의 요청을 받아 웹 문서 전송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서버로 작동하도록 하는 소프트웨어 실행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클라이언트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사용자 인터페이스 담당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서버에 웹 문서를 요청하고 받아 사용자에게 출력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456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인터넷 접속 가능한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다양한 기기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027" y="1430843"/>
            <a:ext cx="700764" cy="1341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154" y="1420216"/>
            <a:ext cx="714821" cy="1410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4708" y="1413546"/>
            <a:ext cx="699540" cy="1410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0032" y="1412776"/>
            <a:ext cx="868796" cy="1424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880" y="1437089"/>
            <a:ext cx="726813" cy="13416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64708" y="2816972"/>
            <a:ext cx="6238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iPhone</a:t>
            </a:r>
            <a:endParaRPr lang="ko-KR" altLang="en-US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2155177" y="2823642"/>
            <a:ext cx="6014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Galaxy</a:t>
            </a:r>
            <a:endParaRPr lang="ko-KR" altLang="en-US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3438674" y="2778707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 smtClean="0"/>
              <a:t>Bada</a:t>
            </a:r>
            <a:endParaRPr lang="ko-KR" altLang="en-US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5720598" y="2798882"/>
            <a:ext cx="8435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B</a:t>
            </a:r>
            <a:r>
              <a:rPr lang="en-US" altLang="ko-KR" sz="1100" dirty="0"/>
              <a:t>l</a:t>
            </a:r>
            <a:r>
              <a:rPr lang="en-US" altLang="ko-KR" sz="1100" dirty="0" smtClean="0"/>
              <a:t>ackberry</a:t>
            </a:r>
            <a:endParaRPr lang="ko-KR" altLang="en-US" sz="1100" dirty="0"/>
          </a:p>
        </p:txBody>
      </p:sp>
      <p:sp>
        <p:nvSpPr>
          <p:cNvPr id="14" name="TextBox 13"/>
          <p:cNvSpPr txBox="1"/>
          <p:nvPr/>
        </p:nvSpPr>
        <p:spPr>
          <a:xfrm>
            <a:off x="6936291" y="2784953"/>
            <a:ext cx="11641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Window Phone</a:t>
            </a:r>
            <a:endParaRPr lang="ko-KR" altLang="en-US" sz="1100" dirty="0"/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992" y="3254363"/>
            <a:ext cx="1055966" cy="1304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3136" y="3231538"/>
            <a:ext cx="1942006" cy="1326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6812" y="3102982"/>
            <a:ext cx="1128873" cy="15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157" y="4918535"/>
            <a:ext cx="2299871" cy="1278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378" y="5038631"/>
            <a:ext cx="2014022" cy="966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755" y="5138669"/>
            <a:ext cx="1191439" cy="866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6751970" y="5972529"/>
            <a:ext cx="9909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Play Station</a:t>
            </a:r>
            <a:r>
              <a:rPr lang="ko-KR" altLang="en-US" sz="1100" dirty="0" smtClean="0"/>
              <a:t> </a:t>
            </a:r>
            <a:endParaRPr lang="ko-KR" altLang="en-US" sz="1100" dirty="0"/>
          </a:p>
        </p:txBody>
      </p:sp>
      <p:sp>
        <p:nvSpPr>
          <p:cNvPr id="23" name="TextBox 22"/>
          <p:cNvSpPr txBox="1"/>
          <p:nvPr/>
        </p:nvSpPr>
        <p:spPr>
          <a:xfrm>
            <a:off x="4750050" y="597281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Gear VR</a:t>
            </a:r>
            <a:endParaRPr lang="ko-KR" altLang="en-US" sz="1100" dirty="0"/>
          </a:p>
        </p:txBody>
      </p:sp>
      <p:sp>
        <p:nvSpPr>
          <p:cNvPr id="4" name="TextBox 3"/>
          <p:cNvSpPr txBox="1"/>
          <p:nvPr/>
        </p:nvSpPr>
        <p:spPr>
          <a:xfrm>
            <a:off x="611560" y="2010319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모바일</a:t>
            </a:r>
            <a:r>
              <a:rPr lang="ko-KR" altLang="en-US" sz="1400" dirty="0" smtClean="0"/>
              <a:t> 기기</a:t>
            </a:r>
            <a:endParaRPr lang="en-US" altLang="ko-KR" sz="1400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763960" y="3752479"/>
            <a:ext cx="10021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 smtClean="0"/>
              <a:t>태블릿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PC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71599" y="5038631"/>
            <a:ext cx="114486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스마트</a:t>
            </a:r>
            <a:r>
              <a:rPr lang="en-US" altLang="ko-KR" sz="1400" dirty="0" smtClean="0"/>
              <a:t> TV, </a:t>
            </a:r>
          </a:p>
          <a:p>
            <a:r>
              <a:rPr lang="ko-KR" altLang="en-US" sz="1400" dirty="0" smtClean="0"/>
              <a:t>게임기 등</a:t>
            </a:r>
            <a:endParaRPr lang="en-US" altLang="ko-KR" sz="1400" dirty="0" smtClean="0"/>
          </a:p>
          <a:p>
            <a:r>
              <a:rPr lang="ko-KR" altLang="en-US" sz="1400" dirty="0" smtClean="0"/>
              <a:t>다양한 기기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345938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ko-KR" dirty="0" smtClean="0"/>
              <a:t>HTML5</a:t>
            </a:r>
            <a:r>
              <a:rPr lang="ko-KR" altLang="en-US" dirty="0" smtClean="0"/>
              <a:t> 표준과</a:t>
            </a:r>
            <a:r>
              <a:rPr lang="en-US" altLang="ko-KR" dirty="0" smtClean="0"/>
              <a:t> </a:t>
            </a:r>
            <a:r>
              <a:rPr lang="ko-KR" altLang="en-US" dirty="0" smtClean="0"/>
              <a:t>의의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HTML5 </a:t>
            </a:r>
            <a:r>
              <a:rPr lang="ko-KR" altLang="en-US" dirty="0" smtClean="0"/>
              <a:t>표준 제정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W3C</a:t>
            </a:r>
            <a:r>
              <a:rPr lang="ko-KR" altLang="en-US" dirty="0"/>
              <a:t>와 하이퍼텍스트 </a:t>
            </a:r>
            <a:r>
              <a:rPr lang="ko-KR" altLang="en-US" dirty="0" err="1"/>
              <a:t>워킹</a:t>
            </a:r>
            <a:r>
              <a:rPr lang="ko-KR" altLang="en-US" dirty="0"/>
              <a:t> </a:t>
            </a:r>
            <a:r>
              <a:rPr lang="ko-KR" altLang="en-US" dirty="0" smtClean="0"/>
              <a:t>그룹</a:t>
            </a:r>
            <a:endParaRPr lang="en-US" altLang="ko-KR" dirty="0" smtClean="0"/>
          </a:p>
          <a:p>
            <a:pPr marL="640080" lvl="2" indent="0">
              <a:buNone/>
            </a:pPr>
            <a:r>
              <a:rPr lang="en-US" altLang="ko-KR" sz="1600" dirty="0" smtClean="0"/>
              <a:t>(</a:t>
            </a:r>
            <a:r>
              <a:rPr lang="en-US" altLang="ko-KR" sz="1600" dirty="0"/>
              <a:t>WHAT WG, Web Hypertext Application </a:t>
            </a:r>
            <a:r>
              <a:rPr lang="en-US" altLang="ko-KR" sz="1600" dirty="0" smtClean="0"/>
              <a:t>Technology </a:t>
            </a:r>
            <a:r>
              <a:rPr lang="en-US" altLang="ko-KR" sz="1600" dirty="0" err="1" smtClean="0"/>
              <a:t>WorkingGroup</a:t>
            </a:r>
            <a:r>
              <a:rPr lang="en-US" altLang="ko-KR" sz="1600" dirty="0" smtClean="0"/>
              <a:t>)</a:t>
            </a:r>
          </a:p>
          <a:p>
            <a:r>
              <a:rPr lang="ko-KR" altLang="en-US" dirty="0" smtClean="0"/>
              <a:t>표준에 담긴 내용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페이지의 구조는 </a:t>
            </a:r>
            <a:r>
              <a:rPr lang="en-US" altLang="ko-KR" dirty="0" smtClean="0"/>
              <a:t>HTML5 </a:t>
            </a:r>
            <a:r>
              <a:rPr lang="ko-KR" altLang="en-US" dirty="0" smtClean="0"/>
              <a:t>태그로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웹 페이지의 모양은 </a:t>
            </a:r>
            <a:r>
              <a:rPr lang="en-US" altLang="ko-KR" dirty="0" smtClean="0"/>
              <a:t>CSS3</a:t>
            </a:r>
            <a:r>
              <a:rPr lang="ko-KR" altLang="en-US" dirty="0" smtClean="0"/>
              <a:t>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웹 페이지의 행동은 </a:t>
            </a:r>
            <a:r>
              <a:rPr lang="en-US" altLang="ko-KR" dirty="0" err="1" smtClean="0"/>
              <a:t>javascript</a:t>
            </a:r>
            <a:r>
              <a:rPr lang="ko-KR" altLang="en-US" dirty="0" smtClean="0"/>
              <a:t>로 분리 개발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HTML </a:t>
            </a:r>
            <a:r>
              <a:rPr lang="ko-KR" altLang="en-US" dirty="0" smtClean="0"/>
              <a:t>태그에서 문서의 모양과 관계된 태그나 속성 폐기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페이지의 플랫폼이나 장치 의존성 제거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HTML5</a:t>
            </a:r>
            <a:r>
              <a:rPr lang="ko-KR" altLang="en-US" dirty="0" smtClean="0"/>
              <a:t>로 개발된 웹 페이지나 웹 애플리케이션은 </a:t>
            </a:r>
            <a:r>
              <a:rPr lang="en-US" altLang="ko-KR" dirty="0" smtClean="0"/>
              <a:t>PC/</a:t>
            </a:r>
            <a:r>
              <a:rPr lang="ko-KR" altLang="en-US" dirty="0" err="1" smtClean="0"/>
              <a:t>모바일</a:t>
            </a:r>
            <a:r>
              <a:rPr lang="ko-KR" altLang="en-US" dirty="0" smtClean="0"/>
              <a:t> 등의 기기나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운영체제에 관계없이 동일한 실행 확보</a:t>
            </a:r>
            <a:endParaRPr lang="en-US" altLang="ko-KR" dirty="0" smtClean="0"/>
          </a:p>
          <a:p>
            <a:pPr lvl="2"/>
            <a:r>
              <a:rPr lang="en-US" altLang="ko-KR" dirty="0"/>
              <a:t>Active-X, </a:t>
            </a:r>
            <a:r>
              <a:rPr lang="ko-KR" altLang="en-US" dirty="0"/>
              <a:t>플래시 </a:t>
            </a:r>
            <a:r>
              <a:rPr lang="ko-KR" altLang="en-US" dirty="0" smtClean="0"/>
              <a:t>필요 없음</a:t>
            </a:r>
            <a:endParaRPr lang="en-US" altLang="ko-KR" dirty="0"/>
          </a:p>
          <a:p>
            <a:pPr lvl="1"/>
            <a:r>
              <a:rPr lang="ko-KR" altLang="en-US" dirty="0" smtClean="0"/>
              <a:t>문서 작성의 개념을 넘어 웹 애플리케이션 작성을 지원하는 자바스크립트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표준화</a:t>
            </a:r>
            <a:endParaRPr lang="en-US" altLang="ko-KR" dirty="0" smtClean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598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618059" y="107960"/>
            <a:ext cx="8153400" cy="75247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HTML5 </a:t>
            </a:r>
            <a:r>
              <a:rPr lang="ko-KR" altLang="en-US" dirty="0"/>
              <a:t>이전의 웹과 </a:t>
            </a:r>
            <a:r>
              <a:rPr lang="en-US" altLang="ko-KR" dirty="0"/>
              <a:t>HTML5</a:t>
            </a:r>
            <a:r>
              <a:rPr lang="ko-KR" altLang="en-US" dirty="0"/>
              <a:t>를 도입한 웹의 </a:t>
            </a:r>
            <a:r>
              <a:rPr lang="ko-KR" altLang="en-US" dirty="0" smtClean="0"/>
              <a:t>비교</a:t>
            </a:r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683569" y="836712"/>
            <a:ext cx="8064895" cy="5780221"/>
            <a:chOff x="683569" y="836712"/>
            <a:chExt cx="8064895" cy="5780221"/>
          </a:xfrm>
        </p:grpSpPr>
        <p:sp>
          <p:nvSpPr>
            <p:cNvPr id="55" name="직사각형 54"/>
            <p:cNvSpPr/>
            <p:nvPr/>
          </p:nvSpPr>
          <p:spPr>
            <a:xfrm>
              <a:off x="683569" y="836712"/>
              <a:ext cx="3528392" cy="5472608"/>
            </a:xfrm>
            <a:prstGeom prst="rect">
              <a:avLst/>
            </a:prstGeom>
            <a:solidFill>
              <a:schemeClr val="bg1"/>
            </a:solidFill>
            <a:ln w="1270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직사각형 119"/>
            <p:cNvSpPr/>
            <p:nvPr/>
          </p:nvSpPr>
          <p:spPr>
            <a:xfrm>
              <a:off x="4964577" y="844481"/>
              <a:ext cx="3783887" cy="5472608"/>
            </a:xfrm>
            <a:prstGeom prst="rect">
              <a:avLst/>
            </a:prstGeom>
            <a:solidFill>
              <a:schemeClr val="bg1"/>
            </a:solidFill>
            <a:ln w="1270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2" name="직사각형 121"/>
            <p:cNvSpPr/>
            <p:nvPr/>
          </p:nvSpPr>
          <p:spPr>
            <a:xfrm>
              <a:off x="5067917" y="4437112"/>
              <a:ext cx="3572128" cy="1800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827585" y="4437112"/>
              <a:ext cx="3240360" cy="1800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순서도: 처리 3"/>
            <p:cNvSpPr/>
            <p:nvPr/>
          </p:nvSpPr>
          <p:spPr>
            <a:xfrm>
              <a:off x="1717577" y="1196752"/>
              <a:ext cx="1296144" cy="457340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기존 웹 페이지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1331642" y="1925374"/>
              <a:ext cx="2081201" cy="567522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 smtClean="0">
                  <a:solidFill>
                    <a:schemeClr val="tx1"/>
                  </a:solidFill>
                </a:rPr>
                <a:t>웹 브라우저</a:t>
              </a:r>
              <a:endParaRPr lang="en-US" altLang="ko-KR" sz="11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5" name="타원 4"/>
            <p:cNvSpPr/>
            <p:nvPr/>
          </p:nvSpPr>
          <p:spPr>
            <a:xfrm>
              <a:off x="1562153" y="2768721"/>
              <a:ext cx="1620180" cy="36004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 smtClean="0">
                  <a:solidFill>
                    <a:schemeClr val="tx1"/>
                  </a:solidFill>
                </a:rPr>
                <a:t>Active-X/</a:t>
              </a:r>
              <a:r>
                <a:rPr lang="ko-KR" altLang="en-US" sz="1050" dirty="0" err="1" smtClean="0">
                  <a:solidFill>
                    <a:schemeClr val="tx1"/>
                  </a:solidFill>
                </a:rPr>
                <a:t>플래시여</a:t>
              </a:r>
              <a:r>
                <a:rPr lang="ko-KR" altLang="en-US" sz="1050" dirty="0" err="1">
                  <a:solidFill>
                    <a:schemeClr val="tx1"/>
                  </a:solidFill>
                </a:rPr>
                <a:t>러</a:t>
              </a:r>
              <a:r>
                <a:rPr lang="ko-KR" altLang="en-US" sz="1050" dirty="0" smtClean="0">
                  <a:solidFill>
                    <a:schemeClr val="tx1"/>
                  </a:solidFill>
                </a:rPr>
                <a:t> 플러그인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grpSp>
          <p:nvGrpSpPr>
            <p:cNvPr id="35" name="그룹 34"/>
            <p:cNvGrpSpPr/>
            <p:nvPr/>
          </p:nvGrpSpPr>
          <p:grpSpPr>
            <a:xfrm>
              <a:off x="1028276" y="3056753"/>
              <a:ext cx="2866365" cy="1277974"/>
              <a:chOff x="1172291" y="3272777"/>
              <a:chExt cx="2866365" cy="1277974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2356302" y="4319919"/>
                <a:ext cx="415498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/>
                  <a:t>게임</a:t>
                </a:r>
                <a:endParaRPr lang="ko-KR" altLang="en-US" sz="900" dirty="0"/>
              </a:p>
            </p:txBody>
          </p:sp>
          <p:pic>
            <p:nvPicPr>
              <p:cNvPr id="7" name="Picture 3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72291" y="3702787"/>
                <a:ext cx="874396" cy="495491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</p:pic>
          <p:pic>
            <p:nvPicPr>
              <p:cNvPr id="1030" name="Picture 6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75985" y="3637551"/>
                <a:ext cx="862671" cy="576199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</p:pic>
          <p:pic>
            <p:nvPicPr>
              <p:cNvPr id="1031" name="Picture 7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95736" y="3717032"/>
                <a:ext cx="817984" cy="620638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</p:pic>
          <p:sp>
            <p:nvSpPr>
              <p:cNvPr id="26" name="TextBox 25"/>
              <p:cNvSpPr txBox="1"/>
              <p:nvPr/>
            </p:nvSpPr>
            <p:spPr>
              <a:xfrm>
                <a:off x="3175985" y="4206280"/>
                <a:ext cx="76174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/>
                  <a:t>애니메이션</a:t>
                </a:r>
                <a:endParaRPr lang="ko-KR" altLang="en-US" sz="900" dirty="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344031" y="4178112"/>
                <a:ext cx="53091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/>
                  <a:t>동영</a:t>
                </a:r>
                <a:r>
                  <a:rPr lang="ko-KR" altLang="en-US" sz="900" dirty="0"/>
                  <a:t>상</a:t>
                </a:r>
              </a:p>
            </p:txBody>
          </p:sp>
          <p:cxnSp>
            <p:nvCxnSpPr>
              <p:cNvPr id="15" name="직선 화살표 연결선 14"/>
              <p:cNvCxnSpPr>
                <a:stCxn id="5" idx="4"/>
                <a:endCxn id="7" idx="0"/>
              </p:cNvCxnSpPr>
              <p:nvPr/>
            </p:nvCxnSpPr>
            <p:spPr>
              <a:xfrm flipH="1">
                <a:off x="1609489" y="3272777"/>
                <a:ext cx="906769" cy="43001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stCxn id="5" idx="4"/>
                <a:endCxn id="1031" idx="0"/>
              </p:cNvCxnSpPr>
              <p:nvPr/>
            </p:nvCxnSpPr>
            <p:spPr>
              <a:xfrm>
                <a:off x="2516258" y="3272777"/>
                <a:ext cx="88470" cy="44425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stCxn id="5" idx="4"/>
                <a:endCxn id="1030" idx="0"/>
              </p:cNvCxnSpPr>
              <p:nvPr/>
            </p:nvCxnSpPr>
            <p:spPr>
              <a:xfrm>
                <a:off x="2516258" y="3272777"/>
                <a:ext cx="1091063" cy="36477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0" name="직선 화살표 연결선 29"/>
            <p:cNvCxnSpPr>
              <a:stCxn id="8" idx="2"/>
              <a:endCxn id="5" idx="0"/>
            </p:cNvCxnSpPr>
            <p:nvPr/>
          </p:nvCxnSpPr>
          <p:spPr>
            <a:xfrm>
              <a:off x="2372243" y="2492896"/>
              <a:ext cx="0" cy="27582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4" name="직선 화살표 연결선 1033"/>
            <p:cNvCxnSpPr>
              <a:stCxn id="4" idx="2"/>
              <a:endCxn id="8" idx="0"/>
            </p:cNvCxnSpPr>
            <p:nvPr/>
          </p:nvCxnSpPr>
          <p:spPr>
            <a:xfrm>
              <a:off x="2365649" y="1654092"/>
              <a:ext cx="6594" cy="27128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순서도: 처리 48"/>
            <p:cNvSpPr/>
            <p:nvPr/>
          </p:nvSpPr>
          <p:spPr>
            <a:xfrm>
              <a:off x="6100145" y="1213511"/>
              <a:ext cx="1296144" cy="457340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HTML5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로 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만든 웹 페이지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5714210" y="1942133"/>
              <a:ext cx="2081201" cy="567522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 smtClean="0">
                  <a:solidFill>
                    <a:schemeClr val="tx1"/>
                  </a:solidFill>
                </a:rPr>
                <a:t>HTML5</a:t>
              </a:r>
              <a:r>
                <a:rPr lang="ko-KR" altLang="en-US" sz="1100" dirty="0" smtClean="0">
                  <a:solidFill>
                    <a:schemeClr val="tx1"/>
                  </a:solidFill>
                </a:rPr>
                <a:t>를 지원하는 </a:t>
              </a:r>
              <a:endParaRPr lang="en-US" altLang="ko-KR" sz="11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100" dirty="0" smtClean="0">
                  <a:solidFill>
                    <a:schemeClr val="tx1"/>
                  </a:solidFill>
                </a:rPr>
                <a:t>웹 브라우저</a:t>
              </a:r>
              <a:endParaRPr lang="en-US" altLang="ko-KR" sz="1100" dirty="0" smtClean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>
              <a:stCxn id="49" idx="2"/>
              <a:endCxn id="50" idx="0"/>
            </p:cNvCxnSpPr>
            <p:nvPr/>
          </p:nvCxnSpPr>
          <p:spPr>
            <a:xfrm>
              <a:off x="6748217" y="1670851"/>
              <a:ext cx="6594" cy="27128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50" name="Picture 14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72201" y="4568875"/>
              <a:ext cx="646145" cy="1207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51" name="Picture 15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21024" y="4530428"/>
              <a:ext cx="1025020" cy="1253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52" name="Picture 17" descr="http://www.pamundo.com/article/183536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1343" y="4689299"/>
              <a:ext cx="1360990" cy="10380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5" name="Picture 17" descr="http://www.pamundo.com/article/183536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4289" y="4568876"/>
              <a:ext cx="1337011" cy="1019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TextBox 76"/>
            <p:cNvSpPr txBox="1"/>
            <p:nvPr/>
          </p:nvSpPr>
          <p:spPr>
            <a:xfrm>
              <a:off x="1970033" y="5928372"/>
              <a:ext cx="9813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 smtClean="0"/>
                <a:t>PC </a:t>
              </a:r>
              <a:r>
                <a:rPr lang="ko-KR" altLang="en-US" sz="900" dirty="0" smtClean="0"/>
                <a:t>에서만 지원</a:t>
              </a:r>
              <a:endParaRPr lang="ko-KR" altLang="en-US" sz="900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5838808" y="5928372"/>
              <a:ext cx="211307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 err="1" smtClean="0"/>
                <a:t>태블릿</a:t>
              </a:r>
              <a:r>
                <a:rPr lang="en-US" altLang="ko-KR" sz="900" dirty="0" smtClean="0"/>
                <a:t>/</a:t>
              </a:r>
              <a:r>
                <a:rPr lang="ko-KR" altLang="en-US" sz="900" dirty="0" err="1" smtClean="0"/>
                <a:t>스마튼폰</a:t>
              </a:r>
              <a:r>
                <a:rPr lang="en-US" altLang="ko-KR" sz="900" dirty="0" smtClean="0"/>
                <a:t>/PC</a:t>
              </a:r>
              <a:r>
                <a:rPr lang="ko-KR" altLang="en-US" sz="900" dirty="0" smtClean="0"/>
                <a:t>에 관계없이 지원</a:t>
              </a:r>
              <a:endParaRPr lang="ko-KR" altLang="en-US" sz="900" dirty="0"/>
            </a:p>
          </p:txBody>
        </p:sp>
        <p:cxnSp>
          <p:nvCxnSpPr>
            <p:cNvPr id="1054" name="직선 연결선 1053"/>
            <p:cNvCxnSpPr/>
            <p:nvPr/>
          </p:nvCxnSpPr>
          <p:spPr>
            <a:xfrm>
              <a:off x="755577" y="4334727"/>
              <a:ext cx="3384376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2" name="그룹 91"/>
            <p:cNvGrpSpPr/>
            <p:nvPr/>
          </p:nvGrpSpPr>
          <p:grpSpPr>
            <a:xfrm>
              <a:off x="5450052" y="2437647"/>
              <a:ext cx="2866365" cy="1888538"/>
              <a:chOff x="1172291" y="2662213"/>
              <a:chExt cx="2866365" cy="1888538"/>
            </a:xfrm>
          </p:grpSpPr>
          <p:sp>
            <p:nvSpPr>
              <p:cNvPr id="93" name="TextBox 92"/>
              <p:cNvSpPr txBox="1"/>
              <p:nvPr/>
            </p:nvSpPr>
            <p:spPr>
              <a:xfrm>
                <a:off x="2356302" y="4319919"/>
                <a:ext cx="415498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/>
                  <a:t>게임</a:t>
                </a:r>
                <a:endParaRPr lang="ko-KR" altLang="en-US" sz="900" dirty="0"/>
              </a:p>
            </p:txBody>
          </p:sp>
          <p:pic>
            <p:nvPicPr>
              <p:cNvPr id="94" name="Picture 3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72291" y="3702787"/>
                <a:ext cx="874396" cy="495491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</p:pic>
          <p:pic>
            <p:nvPicPr>
              <p:cNvPr id="95" name="Picture 6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75985" y="3637551"/>
                <a:ext cx="862671" cy="576199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</p:pic>
          <p:pic>
            <p:nvPicPr>
              <p:cNvPr id="96" name="Picture 7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95736" y="3717032"/>
                <a:ext cx="817984" cy="620638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</p:pic>
          <p:sp>
            <p:nvSpPr>
              <p:cNvPr id="97" name="TextBox 96"/>
              <p:cNvSpPr txBox="1"/>
              <p:nvPr/>
            </p:nvSpPr>
            <p:spPr>
              <a:xfrm>
                <a:off x="3175985" y="4206280"/>
                <a:ext cx="76174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/>
                  <a:t>애니메이션</a:t>
                </a:r>
                <a:endParaRPr lang="ko-KR" altLang="en-US" sz="900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1344031" y="4178112"/>
                <a:ext cx="53091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/>
                  <a:t>동영</a:t>
                </a:r>
                <a:r>
                  <a:rPr lang="ko-KR" altLang="en-US" sz="900" dirty="0"/>
                  <a:t>상</a:t>
                </a:r>
              </a:p>
            </p:txBody>
          </p:sp>
          <p:cxnSp>
            <p:nvCxnSpPr>
              <p:cNvPr id="99" name="직선 화살표 연결선 98"/>
              <p:cNvCxnSpPr>
                <a:stCxn id="50" idx="2"/>
                <a:endCxn id="94" idx="0"/>
              </p:cNvCxnSpPr>
              <p:nvPr/>
            </p:nvCxnSpPr>
            <p:spPr>
              <a:xfrm flipH="1">
                <a:off x="1609489" y="2662213"/>
                <a:ext cx="867561" cy="104057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직선 화살표 연결선 99"/>
              <p:cNvCxnSpPr>
                <a:stCxn id="50" idx="2"/>
                <a:endCxn id="96" idx="0"/>
              </p:cNvCxnSpPr>
              <p:nvPr/>
            </p:nvCxnSpPr>
            <p:spPr>
              <a:xfrm>
                <a:off x="2477050" y="2662213"/>
                <a:ext cx="127678" cy="105481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직선 화살표 연결선 100"/>
              <p:cNvCxnSpPr>
                <a:stCxn id="50" idx="2"/>
                <a:endCxn id="95" idx="0"/>
              </p:cNvCxnSpPr>
              <p:nvPr/>
            </p:nvCxnSpPr>
            <p:spPr>
              <a:xfrm>
                <a:off x="2477050" y="2662213"/>
                <a:ext cx="1130271" cy="97533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2" name="직선 연결선 101"/>
            <p:cNvCxnSpPr/>
            <p:nvPr/>
          </p:nvCxnSpPr>
          <p:spPr>
            <a:xfrm>
              <a:off x="5004049" y="4326185"/>
              <a:ext cx="3635996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오른쪽 화살표 53"/>
            <p:cNvSpPr/>
            <p:nvPr/>
          </p:nvSpPr>
          <p:spPr>
            <a:xfrm>
              <a:off x="4211961" y="3802785"/>
              <a:ext cx="752616" cy="266177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663899" y="6355323"/>
              <a:ext cx="15552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b="1" dirty="0" smtClean="0"/>
                <a:t>(a) HTML5 </a:t>
              </a:r>
              <a:r>
                <a:rPr lang="ko-KR" altLang="en-US" sz="1100" b="1" dirty="0" smtClean="0"/>
                <a:t>이전의 웹</a:t>
              </a:r>
              <a:endParaRPr lang="ko-KR" altLang="en-US" sz="11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028644" y="6355323"/>
              <a:ext cx="170751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b="1" dirty="0" smtClean="0"/>
                <a:t>(b) HTML5</a:t>
              </a:r>
              <a:r>
                <a:rPr lang="ko-KR" altLang="en-US" sz="1100" b="1" dirty="0" smtClean="0"/>
                <a:t>를 도입한 웹</a:t>
              </a:r>
              <a:endParaRPr lang="ko-KR" altLang="en-US" sz="1100" b="1" dirty="0"/>
            </a:p>
          </p:txBody>
        </p:sp>
        <p:cxnSp>
          <p:nvCxnSpPr>
            <p:cNvPr id="10" name="직선 화살표 연결선 9"/>
            <p:cNvCxnSpPr/>
            <p:nvPr/>
          </p:nvCxnSpPr>
          <p:spPr>
            <a:xfrm flipV="1">
              <a:off x="3174249" y="1425422"/>
              <a:ext cx="2713001" cy="16759"/>
            </a:xfrm>
            <a:prstGeom prst="straightConnector1">
              <a:avLst/>
            </a:prstGeom>
            <a:ln w="28575">
              <a:solidFill>
                <a:srgbClr val="92D050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화살표 연결선 50"/>
            <p:cNvCxnSpPr/>
            <p:nvPr/>
          </p:nvCxnSpPr>
          <p:spPr>
            <a:xfrm flipV="1">
              <a:off x="3533043" y="2192376"/>
              <a:ext cx="2088749" cy="16760"/>
            </a:xfrm>
            <a:prstGeom prst="straightConnector1">
              <a:avLst/>
            </a:prstGeom>
            <a:ln w="28575">
              <a:solidFill>
                <a:srgbClr val="92D050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화살표 연결선 52"/>
            <p:cNvCxnSpPr/>
            <p:nvPr/>
          </p:nvCxnSpPr>
          <p:spPr>
            <a:xfrm flipV="1">
              <a:off x="3434076" y="2948741"/>
              <a:ext cx="2187716" cy="25953"/>
            </a:xfrm>
            <a:prstGeom prst="straightConnector1">
              <a:avLst/>
            </a:prstGeom>
            <a:ln w="28575">
              <a:solidFill>
                <a:srgbClr val="92D050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5047260" y="2645610"/>
              <a:ext cx="69762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smtClean="0">
                  <a:solidFill>
                    <a:srgbClr val="FF0000"/>
                  </a:solidFill>
                </a:rPr>
                <a:t>필요없음</a:t>
              </a:r>
              <a:endParaRPr lang="ko-KR" altLang="en-US" sz="1000" dirty="0">
                <a:solidFill>
                  <a:srgbClr val="FF0000"/>
                </a:solidFill>
              </a:endParaRPr>
            </a:p>
          </p:txBody>
        </p:sp>
        <p:cxnSp>
          <p:nvCxnSpPr>
            <p:cNvPr id="56" name="직선 화살표 연결선 55"/>
            <p:cNvCxnSpPr>
              <a:endCxn id="122" idx="1"/>
            </p:cNvCxnSpPr>
            <p:nvPr/>
          </p:nvCxnSpPr>
          <p:spPr>
            <a:xfrm>
              <a:off x="3635897" y="5337212"/>
              <a:ext cx="1432020" cy="0"/>
            </a:xfrm>
            <a:prstGeom prst="straightConnector1">
              <a:avLst/>
            </a:prstGeom>
            <a:ln w="28575">
              <a:solidFill>
                <a:srgbClr val="92D050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555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HTML5</a:t>
            </a:r>
            <a:r>
              <a:rPr lang="ko-KR" altLang="en-US" smtClean="0"/>
              <a:t>의 기능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 smtClean="0"/>
              <a:t>HTML5 </a:t>
            </a:r>
            <a:r>
              <a:rPr lang="ko-KR" altLang="en-US" dirty="0" smtClean="0"/>
              <a:t>전체 기능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문서 작성을 위한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태그 셋 </a:t>
            </a:r>
          </a:p>
          <a:p>
            <a:pPr lvl="1"/>
            <a:r>
              <a:rPr lang="ko-KR" altLang="en-US" dirty="0" smtClean="0"/>
              <a:t>웹 애플리케이션 작성을 위한 </a:t>
            </a:r>
            <a:r>
              <a:rPr lang="en-US" altLang="ko-KR" dirty="0" smtClean="0"/>
              <a:t>API</a:t>
            </a:r>
          </a:p>
          <a:p>
            <a:pPr lvl="1"/>
            <a:endParaRPr lang="ko-KR" altLang="en-US" dirty="0" smtClean="0"/>
          </a:p>
          <a:p>
            <a:r>
              <a:rPr lang="en-US" altLang="ko-KR" dirty="0" smtClean="0"/>
              <a:t>HTML5 </a:t>
            </a:r>
            <a:r>
              <a:rPr lang="ko-KR" altLang="en-US" dirty="0" smtClean="0"/>
              <a:t>기능 요약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폼</a:t>
            </a:r>
            <a:r>
              <a:rPr lang="en-US" altLang="ko-KR" dirty="0" smtClean="0"/>
              <a:t>(Web Form)</a:t>
            </a:r>
          </a:p>
          <a:p>
            <a:pPr lvl="1"/>
            <a:r>
              <a:rPr lang="ko-KR" altLang="en-US" dirty="0" smtClean="0"/>
              <a:t>오디오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비디오</a:t>
            </a:r>
          </a:p>
          <a:p>
            <a:pPr lvl="1"/>
            <a:r>
              <a:rPr lang="ko-KR" altLang="en-US" dirty="0" smtClean="0"/>
              <a:t>캔버스</a:t>
            </a:r>
            <a:r>
              <a:rPr lang="en-US" altLang="ko-KR" dirty="0" smtClean="0"/>
              <a:t>(Canvas)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SVG(Scalable Vector Graphic)</a:t>
            </a:r>
          </a:p>
          <a:p>
            <a:pPr lvl="1"/>
            <a:r>
              <a:rPr lang="ko-KR" altLang="en-US" dirty="0" smtClean="0"/>
              <a:t>웹 스토리지</a:t>
            </a:r>
            <a:r>
              <a:rPr lang="en-US" altLang="ko-KR" dirty="0" smtClean="0"/>
              <a:t>(Web Storage)</a:t>
            </a:r>
          </a:p>
          <a:p>
            <a:pPr lvl="1"/>
            <a:r>
              <a:rPr lang="ko-KR" altLang="en-US" dirty="0" smtClean="0"/>
              <a:t>웹 </a:t>
            </a:r>
            <a:r>
              <a:rPr lang="en-US" altLang="ko-KR" dirty="0" smtClean="0"/>
              <a:t>SQL </a:t>
            </a:r>
            <a:r>
              <a:rPr lang="ko-KR" altLang="en-US" dirty="0" smtClean="0"/>
              <a:t>데이터베이스</a:t>
            </a:r>
            <a:r>
              <a:rPr lang="en-US" altLang="ko-KR" dirty="0" smtClean="0"/>
              <a:t>(Web SQL Database)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인덱스 데이터베이스</a:t>
            </a:r>
            <a:r>
              <a:rPr lang="en-US" altLang="ko-KR" dirty="0" smtClean="0"/>
              <a:t>(Indexed Database API)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파일 입출력</a:t>
            </a:r>
            <a:r>
              <a:rPr lang="en-US" altLang="ko-KR" dirty="0" smtClean="0"/>
              <a:t>(File I/O)</a:t>
            </a:r>
          </a:p>
          <a:p>
            <a:pPr lvl="1"/>
            <a:r>
              <a:rPr lang="ko-KR" altLang="en-US" dirty="0" smtClean="0"/>
              <a:t>위치 정보 </a:t>
            </a:r>
            <a:r>
              <a:rPr lang="en-US" altLang="ko-KR" dirty="0" smtClean="0"/>
              <a:t>API(Geolocation API)</a:t>
            </a:r>
          </a:p>
          <a:p>
            <a:pPr lvl="1"/>
            <a:r>
              <a:rPr lang="ko-KR" altLang="en-US" dirty="0" smtClean="0"/>
              <a:t>웹 </a:t>
            </a:r>
            <a:r>
              <a:rPr lang="ko-KR" altLang="en-US" dirty="0" err="1" smtClean="0"/>
              <a:t>워커</a:t>
            </a:r>
            <a:r>
              <a:rPr lang="en-US" altLang="ko-KR" dirty="0" smtClean="0"/>
              <a:t>(Web Worker)</a:t>
            </a:r>
          </a:p>
          <a:p>
            <a:pPr lvl="1"/>
            <a:r>
              <a:rPr lang="ko-KR" altLang="en-US" dirty="0" smtClean="0"/>
              <a:t>웹 소켓</a:t>
            </a:r>
            <a:r>
              <a:rPr lang="en-US" altLang="ko-KR" dirty="0" smtClean="0"/>
              <a:t>(Web Socket)</a:t>
            </a:r>
          </a:p>
          <a:p>
            <a:pPr lvl="1"/>
            <a:r>
              <a:rPr lang="ko-KR" altLang="en-US" dirty="0" smtClean="0"/>
              <a:t>오프라인 웹 애플리케이션</a:t>
            </a:r>
            <a:r>
              <a:rPr lang="en-US" altLang="ko-KR" dirty="0" smtClean="0"/>
              <a:t>(Offline Web Application)</a:t>
            </a:r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713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HTML5 </a:t>
            </a:r>
            <a:r>
              <a:rPr lang="ko-KR" altLang="en-US" smtClean="0"/>
              <a:t>문서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HTML5 </a:t>
            </a:r>
            <a:r>
              <a:rPr lang="ko-KR" altLang="en-US" dirty="0" smtClean="0"/>
              <a:t>문서 편집기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텍스트 편집기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메모장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한글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워드 등 아무 텍스트 편집기 가능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좋은 편집기 종류 </a:t>
            </a:r>
            <a:endParaRPr lang="en-US" altLang="ko-KR" dirty="0" smtClean="0"/>
          </a:p>
          <a:p>
            <a:pPr lvl="3"/>
            <a:r>
              <a:rPr lang="en-US" altLang="ko-KR" dirty="0" smtClean="0"/>
              <a:t>Atom, Eclipse, Sublime Text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.html</a:t>
            </a:r>
            <a:r>
              <a:rPr lang="ko-KR" altLang="en-US" dirty="0" smtClean="0"/>
              <a:t>인 텍스트 파일로 저장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텍스트의 기본 </a:t>
            </a:r>
            <a:r>
              <a:rPr lang="ko-KR" altLang="en-US" dirty="0" err="1" smtClean="0"/>
              <a:t>문자셋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UTF-8</a:t>
            </a:r>
          </a:p>
          <a:p>
            <a:pPr lvl="3"/>
            <a:r>
              <a:rPr lang="en-US" altLang="ko-KR" dirty="0" smtClean="0"/>
              <a:t>HTML </a:t>
            </a:r>
            <a:r>
              <a:rPr lang="ko-KR" altLang="en-US" dirty="0" smtClean="0"/>
              <a:t>파일이나 </a:t>
            </a:r>
            <a:r>
              <a:rPr lang="en-US" altLang="ko-KR" dirty="0" smtClean="0"/>
              <a:t>CSS3, </a:t>
            </a:r>
            <a:r>
              <a:rPr lang="ko-KR" altLang="en-US" dirty="0" smtClean="0"/>
              <a:t>자바스크립트 파일 모두 </a:t>
            </a:r>
            <a:r>
              <a:rPr lang="en-US" altLang="ko-KR" dirty="0" smtClean="0"/>
              <a:t>UTF-8 </a:t>
            </a:r>
            <a:r>
              <a:rPr lang="ko-KR" altLang="en-US" dirty="0" smtClean="0"/>
              <a:t>코드로 저장되어야 함</a:t>
            </a:r>
          </a:p>
          <a:p>
            <a:pPr lvl="1"/>
            <a:r>
              <a:rPr lang="en-US" altLang="ko-KR" dirty="0" smtClean="0"/>
              <a:t>WYSIWYG(What You See Is What You Get) </a:t>
            </a:r>
            <a:r>
              <a:rPr lang="ko-KR" altLang="en-US" dirty="0" smtClean="0"/>
              <a:t>편집기</a:t>
            </a:r>
            <a:endParaRPr lang="en-US" altLang="ko-KR" dirty="0" smtClean="0"/>
          </a:p>
          <a:p>
            <a:pPr lvl="2"/>
            <a:r>
              <a:rPr lang="en-US" altLang="ko-KR" dirty="0"/>
              <a:t>Adobe</a:t>
            </a:r>
            <a:r>
              <a:rPr lang="ko-KR" altLang="en-US" dirty="0"/>
              <a:t>의 </a:t>
            </a:r>
            <a:r>
              <a:rPr lang="en-US" altLang="ko-KR" dirty="0"/>
              <a:t>Dreamweaver, </a:t>
            </a:r>
            <a:r>
              <a:rPr lang="en-US" altLang="ko-KR" dirty="0" err="1"/>
              <a:t>CoffeeCup</a:t>
            </a:r>
            <a:r>
              <a:rPr lang="en-US" altLang="ko-KR" dirty="0"/>
              <a:t>, </a:t>
            </a:r>
            <a:r>
              <a:rPr lang="en-US" altLang="ko-KR" dirty="0" err="1" smtClean="0"/>
              <a:t>FCKeditor</a:t>
            </a:r>
            <a:r>
              <a:rPr lang="en-US" altLang="ko-KR" dirty="0" smtClean="0"/>
              <a:t> </a:t>
            </a:r>
            <a:r>
              <a:rPr lang="ko-KR" altLang="en-US" dirty="0" smtClean="0"/>
              <a:t>등</a:t>
            </a:r>
            <a:endParaRPr lang="en-US" altLang="ko-KR" dirty="0"/>
          </a:p>
          <a:p>
            <a:pPr lvl="2"/>
            <a:r>
              <a:rPr lang="en-US" altLang="ko-KR" dirty="0" smtClean="0"/>
              <a:t>HTML5 </a:t>
            </a:r>
            <a:r>
              <a:rPr lang="ko-KR" altLang="en-US" dirty="0" smtClean="0"/>
              <a:t>태그 정보 제공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출력되는 모습을 보면서 작성 가능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간단한 오류 체크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05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HTML5 </a:t>
            </a:r>
            <a:r>
              <a:rPr lang="ko-KR" altLang="en-US" dirty="0" smtClean="0"/>
              <a:t>문서 편집기 사례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서브라임 텍스트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35</a:t>
            </a:fld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628800"/>
            <a:ext cx="7185146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68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서브라임텍스트로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문서 작성</a:t>
            </a:r>
            <a:r>
              <a:rPr lang="en-US" altLang="ko-KR" dirty="0" smtClean="0"/>
              <a:t>(1)</a:t>
            </a:r>
            <a:endParaRPr lang="ko-KR" altLang="en-US" dirty="0"/>
          </a:p>
        </p:txBody>
      </p:sp>
      <p:sp>
        <p:nvSpPr>
          <p:cNvPr id="11" name="내용 개체 틀 10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서브라임텍스트 설치</a:t>
            </a:r>
            <a:endParaRPr lang="en-US" altLang="ko-KR" dirty="0" smtClean="0"/>
          </a:p>
          <a:p>
            <a:pPr lvl="1"/>
            <a:r>
              <a:rPr lang="en-US" altLang="ko-KR" u="sng" kern="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</a:rPr>
              <a:t>https://www.sublimetext.com</a:t>
            </a:r>
            <a:endParaRPr lang="en-US" altLang="ko-KR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r>
              <a:rPr lang="ko-KR" altLang="en-US" dirty="0" smtClean="0"/>
              <a:t>서브라임텍스트 실행 및 문서 작성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36</a:t>
            </a:fld>
            <a:endParaRPr lang="ko-KR" altLang="en-US" dirty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" y="2729155"/>
            <a:ext cx="3312368" cy="3703946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768" y="2731264"/>
            <a:ext cx="4548704" cy="370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3763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서브라임텍스트로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문서 작성</a:t>
            </a:r>
            <a:r>
              <a:rPr lang="en-US" altLang="ko-KR" dirty="0" smtClean="0"/>
              <a:t>(2)</a:t>
            </a:r>
            <a:endParaRPr lang="ko-KR" altLang="en-US" dirty="0"/>
          </a:p>
        </p:txBody>
      </p:sp>
      <p:sp>
        <p:nvSpPr>
          <p:cNvPr id="15" name="내용 개체 틀 1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문서 저장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37</a:t>
            </a:fld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58" y="2564904"/>
            <a:ext cx="5834895" cy="327124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1560342"/>
            <a:ext cx="3869973" cy="3140611"/>
          </a:xfrm>
          <a:prstGeom prst="rect">
            <a:avLst/>
          </a:prstGeom>
        </p:spPr>
      </p:pic>
      <p:sp>
        <p:nvSpPr>
          <p:cNvPr id="16" name="자유형 15"/>
          <p:cNvSpPr/>
          <p:nvPr/>
        </p:nvSpPr>
        <p:spPr>
          <a:xfrm>
            <a:off x="4761373" y="4685624"/>
            <a:ext cx="2331990" cy="833240"/>
          </a:xfrm>
          <a:custGeom>
            <a:avLst/>
            <a:gdLst>
              <a:gd name="connsiteX0" fmla="*/ 0 w 2331990"/>
              <a:gd name="connsiteY0" fmla="*/ 833240 h 833240"/>
              <a:gd name="connsiteX1" fmla="*/ 541065 w 2331990"/>
              <a:gd name="connsiteY1" fmla="*/ 551886 h 833240"/>
              <a:gd name="connsiteX2" fmla="*/ 1996530 w 2331990"/>
              <a:gd name="connsiteY2" fmla="*/ 470726 h 833240"/>
              <a:gd name="connsiteX3" fmla="*/ 2331990 w 2331990"/>
              <a:gd name="connsiteY3" fmla="*/ 0 h 83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1990" h="833240">
                <a:moveTo>
                  <a:pt x="0" y="833240"/>
                </a:moveTo>
                <a:cubicBezTo>
                  <a:pt x="104155" y="722772"/>
                  <a:pt x="208310" y="612305"/>
                  <a:pt x="541065" y="551886"/>
                </a:cubicBezTo>
                <a:cubicBezTo>
                  <a:pt x="873820" y="491467"/>
                  <a:pt x="1698043" y="562707"/>
                  <a:pt x="1996530" y="470726"/>
                </a:cubicBezTo>
                <a:cubicBezTo>
                  <a:pt x="2295018" y="378745"/>
                  <a:pt x="2313504" y="189372"/>
                  <a:pt x="2331990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220072" y="1560342"/>
            <a:ext cx="1296144" cy="2844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1331640" y="4293096"/>
            <a:ext cx="864096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987824" y="2852936"/>
            <a:ext cx="648072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838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서브라임텍스트로 </a:t>
            </a:r>
            <a:r>
              <a:rPr lang="en-US" altLang="ko-KR" dirty="0"/>
              <a:t>HTML </a:t>
            </a:r>
            <a:r>
              <a:rPr lang="ko-KR" altLang="en-US" dirty="0"/>
              <a:t>문서 작성</a:t>
            </a:r>
            <a:r>
              <a:rPr lang="en-US" altLang="ko-KR" dirty="0" smtClean="0"/>
              <a:t>(3)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브라우저에서 </a:t>
            </a:r>
            <a:r>
              <a:rPr lang="en-US" altLang="ko-KR" dirty="0"/>
              <a:t>HTML </a:t>
            </a:r>
            <a:r>
              <a:rPr lang="ko-KR" altLang="en-US" dirty="0"/>
              <a:t>문서 출력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874" y="2014267"/>
            <a:ext cx="4147566" cy="225340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3573016"/>
            <a:ext cx="4032448" cy="2698638"/>
          </a:xfrm>
          <a:prstGeom prst="rect">
            <a:avLst/>
          </a:prstGeom>
        </p:spPr>
      </p:pic>
      <p:sp>
        <p:nvSpPr>
          <p:cNvPr id="8" name="자유형 7"/>
          <p:cNvSpPr/>
          <p:nvPr/>
        </p:nvSpPr>
        <p:spPr>
          <a:xfrm>
            <a:off x="1698944" y="3360014"/>
            <a:ext cx="2721558" cy="1516074"/>
          </a:xfrm>
          <a:custGeom>
            <a:avLst/>
            <a:gdLst>
              <a:gd name="connsiteX0" fmla="*/ 0 w 2721558"/>
              <a:gd name="connsiteY0" fmla="*/ 0 h 1516074"/>
              <a:gd name="connsiteX1" fmla="*/ 822419 w 2721558"/>
              <a:gd name="connsiteY1" fmla="*/ 1303967 h 1516074"/>
              <a:gd name="connsiteX2" fmla="*/ 2721558 w 2721558"/>
              <a:gd name="connsiteY2" fmla="*/ 1498750 h 15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21558" h="1516074">
                <a:moveTo>
                  <a:pt x="0" y="0"/>
                </a:moveTo>
                <a:cubicBezTo>
                  <a:pt x="184413" y="527087"/>
                  <a:pt x="368826" y="1054175"/>
                  <a:pt x="822419" y="1303967"/>
                </a:cubicBezTo>
                <a:cubicBezTo>
                  <a:pt x="1276012" y="1553759"/>
                  <a:pt x="1998785" y="1526254"/>
                  <a:pt x="2721558" y="149875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911316" y="4506756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더블클릭</a:t>
            </a:r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6257354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270096"/>
            <a:ext cx="6192688" cy="6215288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771800" y="3235580"/>
            <a:ext cx="793745" cy="280928"/>
          </a:xfrm>
          <a:prstGeom prst="wedgeRoundRectCallout">
            <a:avLst>
              <a:gd name="adj1" fmla="val 74268"/>
              <a:gd name="adj2" fmla="val 6922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50" dirty="0" smtClean="0"/>
              <a:t>태그 오류</a:t>
            </a:r>
            <a:endParaRPr lang="ko-KR" altLang="en-US" sz="1050" dirty="0"/>
          </a:p>
        </p:txBody>
      </p:sp>
      <p:sp>
        <p:nvSpPr>
          <p:cNvPr id="3" name="타원 2"/>
          <p:cNvSpPr/>
          <p:nvPr/>
        </p:nvSpPr>
        <p:spPr>
          <a:xfrm>
            <a:off x="3635896" y="3531360"/>
            <a:ext cx="864096" cy="18567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2915816" y="2097843"/>
            <a:ext cx="800955" cy="18567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266700" y="188640"/>
            <a:ext cx="1959670" cy="680120"/>
          </a:xfrm>
          <a:prstGeom prst="rect">
            <a:avLst/>
          </a:prstGeom>
        </p:spPr>
        <p:txBody>
          <a:bodyPr/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fontAlgn="base"/>
            <a:r>
              <a:rPr lang="en-US" altLang="ko-KR" sz="2000" dirty="0"/>
              <a:t>HTML5 </a:t>
            </a:r>
            <a:r>
              <a:rPr lang="ko-KR" altLang="en-US" sz="2000" dirty="0" smtClean="0"/>
              <a:t>태그</a:t>
            </a:r>
            <a:endParaRPr lang="en-US" altLang="ko-KR" sz="2000" dirty="0" smtClean="0"/>
          </a:p>
          <a:p>
            <a:pPr lvl="0" fontAlgn="base"/>
            <a:r>
              <a:rPr lang="ko-KR" altLang="en-US" sz="2000" dirty="0" smtClean="0"/>
              <a:t>검사</a:t>
            </a:r>
            <a:endParaRPr lang="ko-KR" altLang="en-US" sz="2000" dirty="0"/>
          </a:p>
        </p:txBody>
      </p:sp>
      <p:sp>
        <p:nvSpPr>
          <p:cNvPr id="7" name="타원 6"/>
          <p:cNvSpPr/>
          <p:nvPr/>
        </p:nvSpPr>
        <p:spPr>
          <a:xfrm>
            <a:off x="2987824" y="692696"/>
            <a:ext cx="2376264" cy="432048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8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" descr="C:\Users\Kitae\AppData\Local\Microsoft\Windows\Temporary Internet Files\Content.IE5\PNJNQ2BA\lego-imac-lede[1]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2060848"/>
            <a:ext cx="963830" cy="62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타원 93"/>
          <p:cNvSpPr/>
          <p:nvPr/>
        </p:nvSpPr>
        <p:spPr>
          <a:xfrm>
            <a:off x="1766962" y="2001277"/>
            <a:ext cx="838095" cy="85760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/>
          <p:cNvCxnSpPr/>
          <p:nvPr/>
        </p:nvCxnSpPr>
        <p:spPr>
          <a:xfrm flipV="1">
            <a:off x="4177513" y="2546995"/>
            <a:ext cx="1" cy="43536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3808855" y="1600686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아마존 웹 서버</a:t>
            </a:r>
            <a:endParaRPr lang="ko-KR" altLang="en-US" sz="1000" dirty="0"/>
          </a:p>
        </p:txBody>
      </p:sp>
      <p:sp>
        <p:nvSpPr>
          <p:cNvPr id="100" name="tower"/>
          <p:cNvSpPr>
            <a:spLocks noEditPoints="1" noChangeArrowheads="1"/>
          </p:cNvSpPr>
          <p:nvPr/>
        </p:nvSpPr>
        <p:spPr bwMode="auto">
          <a:xfrm>
            <a:off x="4022280" y="1897592"/>
            <a:ext cx="385033" cy="680261"/>
          </a:xfrm>
          <a:custGeom>
            <a:avLst/>
            <a:gdLst>
              <a:gd name="T0" fmla="*/ 0 w 21600"/>
              <a:gd name="T1" fmla="*/ 2184 h 21600"/>
              <a:gd name="T2" fmla="*/ 6664 w 21600"/>
              <a:gd name="T3" fmla="*/ 0 h 21600"/>
              <a:gd name="T4" fmla="*/ 10800 w 21600"/>
              <a:gd name="T5" fmla="*/ 0 h 21600"/>
              <a:gd name="T6" fmla="*/ 21600 w 21600"/>
              <a:gd name="T7" fmla="*/ 0 h 21600"/>
              <a:gd name="T8" fmla="*/ 21600 w 21600"/>
              <a:gd name="T9" fmla="*/ 11649 h 21600"/>
              <a:gd name="T10" fmla="*/ 21600 w 21600"/>
              <a:gd name="T11" fmla="*/ 19416 h 21600"/>
              <a:gd name="T12" fmla="*/ 15166 w 21600"/>
              <a:gd name="T13" fmla="*/ 21600 h 21600"/>
              <a:gd name="T14" fmla="*/ 10570 w 21600"/>
              <a:gd name="T15" fmla="*/ 21600 h 21600"/>
              <a:gd name="T16" fmla="*/ 0 w 21600"/>
              <a:gd name="T17" fmla="*/ 21600 h 21600"/>
              <a:gd name="T18" fmla="*/ 0 w 21600"/>
              <a:gd name="T19" fmla="*/ 11528 h 21600"/>
              <a:gd name="T20" fmla="*/ 459 w 21600"/>
              <a:gd name="T21" fmla="*/ 22540 h 21600"/>
              <a:gd name="T22" fmla="*/ 21485 w 21600"/>
              <a:gd name="T23" fmla="*/ 270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 extrusionOk="0">
                <a:moveTo>
                  <a:pt x="0" y="2184"/>
                </a:moveTo>
                <a:lnTo>
                  <a:pt x="6664" y="0"/>
                </a:lnTo>
                <a:lnTo>
                  <a:pt x="10800" y="0"/>
                </a:lnTo>
                <a:lnTo>
                  <a:pt x="21600" y="0"/>
                </a:lnTo>
                <a:lnTo>
                  <a:pt x="21600" y="11649"/>
                </a:lnTo>
                <a:lnTo>
                  <a:pt x="21600" y="19416"/>
                </a:lnTo>
                <a:lnTo>
                  <a:pt x="15166" y="21600"/>
                </a:lnTo>
                <a:lnTo>
                  <a:pt x="10570" y="21600"/>
                </a:lnTo>
                <a:lnTo>
                  <a:pt x="0" y="21600"/>
                </a:lnTo>
                <a:lnTo>
                  <a:pt x="0" y="11528"/>
                </a:lnTo>
                <a:lnTo>
                  <a:pt x="0" y="2184"/>
                </a:lnTo>
                <a:close/>
              </a:path>
              <a:path w="21600" h="21600" extrusionOk="0">
                <a:moveTo>
                  <a:pt x="0" y="2184"/>
                </a:moveTo>
                <a:lnTo>
                  <a:pt x="0" y="2184"/>
                </a:lnTo>
                <a:lnTo>
                  <a:pt x="14706" y="2184"/>
                </a:lnTo>
                <a:lnTo>
                  <a:pt x="21600" y="0"/>
                </a:lnTo>
                <a:moveTo>
                  <a:pt x="0" y="2184"/>
                </a:moveTo>
                <a:lnTo>
                  <a:pt x="14706" y="2184"/>
                </a:lnTo>
                <a:lnTo>
                  <a:pt x="14706" y="5339"/>
                </a:lnTo>
                <a:lnTo>
                  <a:pt x="14706" y="17474"/>
                </a:lnTo>
                <a:lnTo>
                  <a:pt x="14706" y="21600"/>
                </a:lnTo>
                <a:moveTo>
                  <a:pt x="1149" y="3034"/>
                </a:moveTo>
                <a:lnTo>
                  <a:pt x="13328" y="3034"/>
                </a:lnTo>
                <a:lnTo>
                  <a:pt x="13328" y="3519"/>
                </a:lnTo>
                <a:lnTo>
                  <a:pt x="1149" y="3519"/>
                </a:lnTo>
                <a:lnTo>
                  <a:pt x="1149" y="3034"/>
                </a:lnTo>
                <a:moveTo>
                  <a:pt x="1149" y="4490"/>
                </a:moveTo>
                <a:lnTo>
                  <a:pt x="13328" y="4490"/>
                </a:lnTo>
                <a:lnTo>
                  <a:pt x="13328" y="4854"/>
                </a:lnTo>
                <a:lnTo>
                  <a:pt x="1149" y="4854"/>
                </a:lnTo>
                <a:lnTo>
                  <a:pt x="1149" y="4490"/>
                </a:lnTo>
                <a:moveTo>
                  <a:pt x="1149" y="5946"/>
                </a:moveTo>
                <a:lnTo>
                  <a:pt x="13328" y="5946"/>
                </a:lnTo>
                <a:lnTo>
                  <a:pt x="13328" y="6310"/>
                </a:lnTo>
                <a:lnTo>
                  <a:pt x="1149" y="6310"/>
                </a:lnTo>
                <a:lnTo>
                  <a:pt x="1149" y="5946"/>
                </a:lnTo>
              </a:path>
            </a:pathLst>
          </a:cu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41" name="그룹 140"/>
          <p:cNvGrpSpPr/>
          <p:nvPr/>
        </p:nvGrpSpPr>
        <p:grpSpPr>
          <a:xfrm>
            <a:off x="3006665" y="1916312"/>
            <a:ext cx="1006545" cy="630682"/>
            <a:chOff x="2195736" y="1987967"/>
            <a:chExt cx="801735" cy="630682"/>
          </a:xfrm>
        </p:grpSpPr>
        <p:sp>
          <p:nvSpPr>
            <p:cNvPr id="142" name="순서도: 다중 문서 141"/>
            <p:cNvSpPr/>
            <p:nvPr/>
          </p:nvSpPr>
          <p:spPr>
            <a:xfrm>
              <a:off x="2285576" y="2090017"/>
              <a:ext cx="711895" cy="466145"/>
            </a:xfrm>
            <a:prstGeom prst="flowChartMultidocument">
              <a:avLst/>
            </a:prstGeom>
            <a:noFill/>
            <a:ln w="127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smtClean="0">
                  <a:solidFill>
                    <a:schemeClr val="tx1"/>
                  </a:solidFill>
                </a:rPr>
                <a:t>HTML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문서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이미지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</a:t>
              </a:r>
            </a:p>
            <a:p>
              <a:pPr algn="ctr"/>
              <a:r>
                <a:rPr lang="ko-KR" altLang="en-US" sz="900" dirty="0" smtClean="0">
                  <a:solidFill>
                    <a:schemeClr val="tx1"/>
                  </a:solidFill>
                </a:rPr>
                <a:t> 동영상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순서도: 자기 디스크 142"/>
            <p:cNvSpPr/>
            <p:nvPr/>
          </p:nvSpPr>
          <p:spPr>
            <a:xfrm>
              <a:off x="2195736" y="1987967"/>
              <a:ext cx="801735" cy="630682"/>
            </a:xfrm>
            <a:prstGeom prst="flowChartMagneticDisk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4" name="Picture 2" descr="C:\Users\com\AppData\Local\Microsoft\Windows\Temporary Internet Files\Content.IE5\U5C8W4ON\SHV-E300S_Nova-Black[1]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9669" y="3779790"/>
            <a:ext cx="1518040" cy="101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웹 서버와 웹 클라이언트로 이루어진 웹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1029" name="Picture 5" descr="C:\Users\Kitae\AppData\Local\Microsoft\Windows\Temporary Internet Files\Content.IE5\PNJNQ2BA\lego-imac-lede[1]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044" y="4830735"/>
            <a:ext cx="963830" cy="62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구름 모양 설명선 13"/>
          <p:cNvSpPr/>
          <p:nvPr/>
        </p:nvSpPr>
        <p:spPr>
          <a:xfrm>
            <a:off x="2461041" y="2899230"/>
            <a:ext cx="4032208" cy="1780525"/>
          </a:xfrm>
          <a:prstGeom prst="cloudCallout">
            <a:avLst>
              <a:gd name="adj1" fmla="val -18864"/>
              <a:gd name="adj2" fmla="val 33027"/>
            </a:avLst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인터넷</a:t>
            </a:r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7" name="직선 연결선 16"/>
          <p:cNvCxnSpPr>
            <a:endCxn id="83" idx="7"/>
          </p:cNvCxnSpPr>
          <p:nvPr/>
        </p:nvCxnSpPr>
        <p:spPr>
          <a:xfrm flipH="1" flipV="1">
            <a:off x="2261341" y="2784363"/>
            <a:ext cx="687432" cy="40257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 flipV="1">
            <a:off x="5404952" y="2489870"/>
            <a:ext cx="591647" cy="492492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5455780" y="4474442"/>
            <a:ext cx="244995" cy="5319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/>
          <p:cNvCxnSpPr/>
          <p:nvPr/>
        </p:nvCxnSpPr>
        <p:spPr>
          <a:xfrm flipV="1">
            <a:off x="6355878" y="2982363"/>
            <a:ext cx="636563" cy="409141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930796" y="1805525"/>
            <a:ext cx="6142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웹 서버</a:t>
            </a:r>
            <a:endParaRPr lang="ko-KR" altLang="en-US" sz="1000" dirty="0"/>
          </a:p>
        </p:txBody>
      </p:sp>
      <p:pic>
        <p:nvPicPr>
          <p:cNvPr id="54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498" y="4846971"/>
            <a:ext cx="360928" cy="371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3" name="직선 연결선 62"/>
          <p:cNvCxnSpPr/>
          <p:nvPr/>
        </p:nvCxnSpPr>
        <p:spPr>
          <a:xfrm flipH="1">
            <a:off x="2135569" y="3979351"/>
            <a:ext cx="372176" cy="108084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/>
          <p:cNvCxnSpPr/>
          <p:nvPr/>
        </p:nvCxnSpPr>
        <p:spPr>
          <a:xfrm flipH="1">
            <a:off x="2507745" y="4474442"/>
            <a:ext cx="657052" cy="342692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/>
          <p:nvPr/>
        </p:nvCxnSpPr>
        <p:spPr>
          <a:xfrm>
            <a:off x="4487919" y="4679755"/>
            <a:ext cx="1" cy="31546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/>
          <p:cNvCxnSpPr/>
          <p:nvPr/>
        </p:nvCxnSpPr>
        <p:spPr>
          <a:xfrm>
            <a:off x="6332962" y="4087435"/>
            <a:ext cx="659479" cy="29908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841765" y="4797256"/>
            <a:ext cx="998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smtClean="0"/>
              <a:t>웹 클라이언트</a:t>
            </a:r>
            <a:endParaRPr lang="ko-KR" altLang="en-US" sz="1000" dirty="0"/>
          </a:p>
        </p:txBody>
      </p:sp>
      <p:sp>
        <p:nvSpPr>
          <p:cNvPr id="79" name="TextBox 78"/>
          <p:cNvSpPr txBox="1"/>
          <p:nvPr/>
        </p:nvSpPr>
        <p:spPr>
          <a:xfrm>
            <a:off x="1531797" y="5357939"/>
            <a:ext cx="998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smtClean="0"/>
              <a:t>웹 클라이언트</a:t>
            </a:r>
            <a:endParaRPr lang="ko-KR" altLang="en-US" sz="1000" dirty="0"/>
          </a:p>
        </p:txBody>
      </p:sp>
      <p:sp>
        <p:nvSpPr>
          <p:cNvPr id="70" name="자유형 69"/>
          <p:cNvSpPr/>
          <p:nvPr/>
        </p:nvSpPr>
        <p:spPr>
          <a:xfrm>
            <a:off x="2396866" y="2404484"/>
            <a:ext cx="1669183" cy="2367815"/>
          </a:xfrm>
          <a:custGeom>
            <a:avLst/>
            <a:gdLst>
              <a:gd name="connsiteX0" fmla="*/ 0 w 1792161"/>
              <a:gd name="connsiteY0" fmla="*/ 2367815 h 2367815"/>
              <a:gd name="connsiteX1" fmla="*/ 1126156 w 1792161"/>
              <a:gd name="connsiteY1" fmla="*/ 1722923 h 2367815"/>
              <a:gd name="connsiteX2" fmla="*/ 1703672 w 1792161"/>
              <a:gd name="connsiteY2" fmla="*/ 895150 h 2367815"/>
              <a:gd name="connsiteX3" fmla="*/ 1780674 w 1792161"/>
              <a:gd name="connsiteY3" fmla="*/ 0 h 23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2161" h="2367815">
                <a:moveTo>
                  <a:pt x="0" y="2367815"/>
                </a:moveTo>
                <a:cubicBezTo>
                  <a:pt x="421105" y="2168091"/>
                  <a:pt x="842211" y="1968367"/>
                  <a:pt x="1126156" y="1722923"/>
                </a:cubicBezTo>
                <a:cubicBezTo>
                  <a:pt x="1410101" y="1477479"/>
                  <a:pt x="1594586" y="1182304"/>
                  <a:pt x="1703672" y="895150"/>
                </a:cubicBezTo>
                <a:cubicBezTo>
                  <a:pt x="1812758" y="607996"/>
                  <a:pt x="1796716" y="303998"/>
                  <a:pt x="1780674" y="0"/>
                </a:cubicBezTo>
              </a:path>
            </a:pathLst>
          </a:custGeom>
          <a:noFill/>
          <a:ln w="28575">
            <a:prstDash val="sysDot"/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자유형 70"/>
          <p:cNvSpPr/>
          <p:nvPr/>
        </p:nvSpPr>
        <p:spPr>
          <a:xfrm>
            <a:off x="4487920" y="3886738"/>
            <a:ext cx="2490572" cy="1231593"/>
          </a:xfrm>
          <a:custGeom>
            <a:avLst/>
            <a:gdLst>
              <a:gd name="connsiteX0" fmla="*/ 2608447 w 2608447"/>
              <a:gd name="connsiteY0" fmla="*/ 481300 h 1289822"/>
              <a:gd name="connsiteX1" fmla="*/ 1559293 w 2608447"/>
              <a:gd name="connsiteY1" fmla="*/ 28913 h 1289822"/>
              <a:gd name="connsiteX2" fmla="*/ 721895 w 2608447"/>
              <a:gd name="connsiteY2" fmla="*/ 115540 h 1289822"/>
              <a:gd name="connsiteX3" fmla="*/ 173255 w 2608447"/>
              <a:gd name="connsiteY3" fmla="*/ 683431 h 1289822"/>
              <a:gd name="connsiteX4" fmla="*/ 0 w 2608447"/>
              <a:gd name="connsiteY4" fmla="*/ 1289822 h 1289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08447" h="1289822">
                <a:moveTo>
                  <a:pt x="2608447" y="481300"/>
                </a:moveTo>
                <a:cubicBezTo>
                  <a:pt x="2241082" y="285586"/>
                  <a:pt x="1873718" y="89873"/>
                  <a:pt x="1559293" y="28913"/>
                </a:cubicBezTo>
                <a:cubicBezTo>
                  <a:pt x="1244868" y="-32047"/>
                  <a:pt x="952901" y="6454"/>
                  <a:pt x="721895" y="115540"/>
                </a:cubicBezTo>
                <a:cubicBezTo>
                  <a:pt x="490889" y="224626"/>
                  <a:pt x="293571" y="487717"/>
                  <a:pt x="173255" y="683431"/>
                </a:cubicBezTo>
                <a:cubicBezTo>
                  <a:pt x="52939" y="879145"/>
                  <a:pt x="25667" y="1188757"/>
                  <a:pt x="0" y="1289822"/>
                </a:cubicBezTo>
              </a:path>
            </a:pathLst>
          </a:custGeom>
          <a:noFill/>
          <a:ln w="28575">
            <a:prstDash val="sysDot"/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자유형 71"/>
          <p:cNvSpPr/>
          <p:nvPr/>
        </p:nvSpPr>
        <p:spPr>
          <a:xfrm>
            <a:off x="4225667" y="2399843"/>
            <a:ext cx="1694362" cy="1006827"/>
          </a:xfrm>
          <a:custGeom>
            <a:avLst/>
            <a:gdLst>
              <a:gd name="connsiteX0" fmla="*/ 1713297 w 1713297"/>
              <a:gd name="connsiteY0" fmla="*/ 163629 h 733261"/>
              <a:gd name="connsiteX1" fmla="*/ 933651 w 1713297"/>
              <a:gd name="connsiteY1" fmla="*/ 731520 h 733261"/>
              <a:gd name="connsiteX2" fmla="*/ 0 w 1713297"/>
              <a:gd name="connsiteY2" fmla="*/ 0 h 733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13297" h="733261">
                <a:moveTo>
                  <a:pt x="1713297" y="163629"/>
                </a:moveTo>
                <a:cubicBezTo>
                  <a:pt x="1466248" y="461210"/>
                  <a:pt x="1219200" y="758791"/>
                  <a:pt x="933651" y="731520"/>
                </a:cubicBezTo>
                <a:cubicBezTo>
                  <a:pt x="648102" y="704249"/>
                  <a:pt x="324051" y="352124"/>
                  <a:pt x="0" y="0"/>
                </a:cubicBezTo>
              </a:path>
            </a:pathLst>
          </a:custGeom>
          <a:noFill/>
          <a:ln w="28575">
            <a:prstDash val="sysDot"/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6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2097" y="2120338"/>
            <a:ext cx="360928" cy="371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" name="TextBox 86"/>
          <p:cNvSpPr txBox="1"/>
          <p:nvPr/>
        </p:nvSpPr>
        <p:spPr>
          <a:xfrm>
            <a:off x="5379667" y="1832834"/>
            <a:ext cx="998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smtClean="0"/>
              <a:t>웹 클라이언트</a:t>
            </a:r>
            <a:endParaRPr lang="ko-KR" altLang="en-US" sz="1000" dirty="0"/>
          </a:p>
        </p:txBody>
      </p:sp>
      <p:sp>
        <p:nvSpPr>
          <p:cNvPr id="83" name="tower"/>
          <p:cNvSpPr>
            <a:spLocks noEditPoints="1" noChangeArrowheads="1"/>
          </p:cNvSpPr>
          <p:nvPr/>
        </p:nvSpPr>
        <p:spPr bwMode="auto">
          <a:xfrm>
            <a:off x="2072924" y="2104102"/>
            <a:ext cx="385033" cy="680261"/>
          </a:xfrm>
          <a:custGeom>
            <a:avLst/>
            <a:gdLst>
              <a:gd name="T0" fmla="*/ 0 w 21600"/>
              <a:gd name="T1" fmla="*/ 2184 h 21600"/>
              <a:gd name="T2" fmla="*/ 6664 w 21600"/>
              <a:gd name="T3" fmla="*/ 0 h 21600"/>
              <a:gd name="T4" fmla="*/ 10800 w 21600"/>
              <a:gd name="T5" fmla="*/ 0 h 21600"/>
              <a:gd name="T6" fmla="*/ 21600 w 21600"/>
              <a:gd name="T7" fmla="*/ 0 h 21600"/>
              <a:gd name="T8" fmla="*/ 21600 w 21600"/>
              <a:gd name="T9" fmla="*/ 11649 h 21600"/>
              <a:gd name="T10" fmla="*/ 21600 w 21600"/>
              <a:gd name="T11" fmla="*/ 19416 h 21600"/>
              <a:gd name="T12" fmla="*/ 15166 w 21600"/>
              <a:gd name="T13" fmla="*/ 21600 h 21600"/>
              <a:gd name="T14" fmla="*/ 10570 w 21600"/>
              <a:gd name="T15" fmla="*/ 21600 h 21600"/>
              <a:gd name="T16" fmla="*/ 0 w 21600"/>
              <a:gd name="T17" fmla="*/ 21600 h 21600"/>
              <a:gd name="T18" fmla="*/ 0 w 21600"/>
              <a:gd name="T19" fmla="*/ 11528 h 21600"/>
              <a:gd name="T20" fmla="*/ 459 w 21600"/>
              <a:gd name="T21" fmla="*/ 22540 h 21600"/>
              <a:gd name="T22" fmla="*/ 21485 w 21600"/>
              <a:gd name="T23" fmla="*/ 270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 extrusionOk="0">
                <a:moveTo>
                  <a:pt x="0" y="2184"/>
                </a:moveTo>
                <a:lnTo>
                  <a:pt x="6664" y="0"/>
                </a:lnTo>
                <a:lnTo>
                  <a:pt x="10800" y="0"/>
                </a:lnTo>
                <a:lnTo>
                  <a:pt x="21600" y="0"/>
                </a:lnTo>
                <a:lnTo>
                  <a:pt x="21600" y="11649"/>
                </a:lnTo>
                <a:lnTo>
                  <a:pt x="21600" y="19416"/>
                </a:lnTo>
                <a:lnTo>
                  <a:pt x="15166" y="21600"/>
                </a:lnTo>
                <a:lnTo>
                  <a:pt x="10570" y="21600"/>
                </a:lnTo>
                <a:lnTo>
                  <a:pt x="0" y="21600"/>
                </a:lnTo>
                <a:lnTo>
                  <a:pt x="0" y="11528"/>
                </a:lnTo>
                <a:lnTo>
                  <a:pt x="0" y="2184"/>
                </a:lnTo>
                <a:close/>
              </a:path>
              <a:path w="21600" h="21600" extrusionOk="0">
                <a:moveTo>
                  <a:pt x="0" y="2184"/>
                </a:moveTo>
                <a:lnTo>
                  <a:pt x="0" y="2184"/>
                </a:lnTo>
                <a:lnTo>
                  <a:pt x="14706" y="2184"/>
                </a:lnTo>
                <a:lnTo>
                  <a:pt x="21600" y="0"/>
                </a:lnTo>
                <a:moveTo>
                  <a:pt x="0" y="2184"/>
                </a:moveTo>
                <a:lnTo>
                  <a:pt x="14706" y="2184"/>
                </a:lnTo>
                <a:lnTo>
                  <a:pt x="14706" y="5339"/>
                </a:lnTo>
                <a:lnTo>
                  <a:pt x="14706" y="17474"/>
                </a:lnTo>
                <a:lnTo>
                  <a:pt x="14706" y="21600"/>
                </a:lnTo>
                <a:moveTo>
                  <a:pt x="1149" y="3034"/>
                </a:moveTo>
                <a:lnTo>
                  <a:pt x="13328" y="3034"/>
                </a:lnTo>
                <a:lnTo>
                  <a:pt x="13328" y="3519"/>
                </a:lnTo>
                <a:lnTo>
                  <a:pt x="1149" y="3519"/>
                </a:lnTo>
                <a:lnTo>
                  <a:pt x="1149" y="3034"/>
                </a:lnTo>
                <a:moveTo>
                  <a:pt x="1149" y="4490"/>
                </a:moveTo>
                <a:lnTo>
                  <a:pt x="13328" y="4490"/>
                </a:lnTo>
                <a:lnTo>
                  <a:pt x="13328" y="4854"/>
                </a:lnTo>
                <a:lnTo>
                  <a:pt x="1149" y="4854"/>
                </a:lnTo>
                <a:lnTo>
                  <a:pt x="1149" y="4490"/>
                </a:lnTo>
                <a:moveTo>
                  <a:pt x="1149" y="5946"/>
                </a:moveTo>
                <a:lnTo>
                  <a:pt x="13328" y="5946"/>
                </a:lnTo>
                <a:lnTo>
                  <a:pt x="13328" y="6310"/>
                </a:lnTo>
                <a:lnTo>
                  <a:pt x="1149" y="6310"/>
                </a:lnTo>
                <a:lnTo>
                  <a:pt x="1149" y="5946"/>
                </a:lnTo>
              </a:path>
            </a:pathLst>
          </a:cu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88" name="그룹 87"/>
          <p:cNvGrpSpPr/>
          <p:nvPr/>
        </p:nvGrpSpPr>
        <p:grpSpPr>
          <a:xfrm>
            <a:off x="1035783" y="2188634"/>
            <a:ext cx="1006545" cy="630682"/>
            <a:chOff x="2195736" y="1987967"/>
            <a:chExt cx="801735" cy="630682"/>
          </a:xfrm>
        </p:grpSpPr>
        <p:sp>
          <p:nvSpPr>
            <p:cNvPr id="76" name="순서도: 다중 문서 75"/>
            <p:cNvSpPr/>
            <p:nvPr/>
          </p:nvSpPr>
          <p:spPr>
            <a:xfrm>
              <a:off x="2285576" y="2090017"/>
              <a:ext cx="711895" cy="466145"/>
            </a:xfrm>
            <a:prstGeom prst="flowChartMultidocument">
              <a:avLst/>
            </a:prstGeom>
            <a:noFill/>
            <a:ln w="127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smtClean="0">
                  <a:solidFill>
                    <a:schemeClr val="tx1"/>
                  </a:solidFill>
                </a:rPr>
                <a:t>HTML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문서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이미지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</a:t>
              </a:r>
            </a:p>
            <a:p>
              <a:pPr algn="ctr"/>
              <a:r>
                <a:rPr lang="ko-KR" altLang="en-US" sz="900" dirty="0" smtClean="0">
                  <a:solidFill>
                    <a:schemeClr val="tx1"/>
                  </a:solidFill>
                </a:rPr>
                <a:t> 동영상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84" name="순서도: 자기 디스크 83"/>
            <p:cNvSpPr/>
            <p:nvPr/>
          </p:nvSpPr>
          <p:spPr>
            <a:xfrm>
              <a:off x="2195736" y="1987967"/>
              <a:ext cx="801735" cy="630682"/>
            </a:xfrm>
            <a:prstGeom prst="flowChartMagneticDisk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9" name="TextBox 108"/>
          <p:cNvSpPr txBox="1"/>
          <p:nvPr/>
        </p:nvSpPr>
        <p:spPr>
          <a:xfrm>
            <a:off x="7391864" y="2198011"/>
            <a:ext cx="6142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웹 서버</a:t>
            </a:r>
            <a:endParaRPr lang="ko-KR" altLang="en-US" sz="1000" dirty="0"/>
          </a:p>
        </p:txBody>
      </p:sp>
      <p:sp>
        <p:nvSpPr>
          <p:cNvPr id="110" name="tower"/>
          <p:cNvSpPr>
            <a:spLocks noEditPoints="1" noChangeArrowheads="1"/>
          </p:cNvSpPr>
          <p:nvPr/>
        </p:nvSpPr>
        <p:spPr bwMode="auto">
          <a:xfrm>
            <a:off x="6978492" y="2433091"/>
            <a:ext cx="385033" cy="680261"/>
          </a:xfrm>
          <a:custGeom>
            <a:avLst/>
            <a:gdLst>
              <a:gd name="T0" fmla="*/ 0 w 21600"/>
              <a:gd name="T1" fmla="*/ 2184 h 21600"/>
              <a:gd name="T2" fmla="*/ 6664 w 21600"/>
              <a:gd name="T3" fmla="*/ 0 h 21600"/>
              <a:gd name="T4" fmla="*/ 10800 w 21600"/>
              <a:gd name="T5" fmla="*/ 0 h 21600"/>
              <a:gd name="T6" fmla="*/ 21600 w 21600"/>
              <a:gd name="T7" fmla="*/ 0 h 21600"/>
              <a:gd name="T8" fmla="*/ 21600 w 21600"/>
              <a:gd name="T9" fmla="*/ 11649 h 21600"/>
              <a:gd name="T10" fmla="*/ 21600 w 21600"/>
              <a:gd name="T11" fmla="*/ 19416 h 21600"/>
              <a:gd name="T12" fmla="*/ 15166 w 21600"/>
              <a:gd name="T13" fmla="*/ 21600 h 21600"/>
              <a:gd name="T14" fmla="*/ 10570 w 21600"/>
              <a:gd name="T15" fmla="*/ 21600 h 21600"/>
              <a:gd name="T16" fmla="*/ 0 w 21600"/>
              <a:gd name="T17" fmla="*/ 21600 h 21600"/>
              <a:gd name="T18" fmla="*/ 0 w 21600"/>
              <a:gd name="T19" fmla="*/ 11528 h 21600"/>
              <a:gd name="T20" fmla="*/ 459 w 21600"/>
              <a:gd name="T21" fmla="*/ 22540 h 21600"/>
              <a:gd name="T22" fmla="*/ 21485 w 21600"/>
              <a:gd name="T23" fmla="*/ 270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 extrusionOk="0">
                <a:moveTo>
                  <a:pt x="0" y="2184"/>
                </a:moveTo>
                <a:lnTo>
                  <a:pt x="6664" y="0"/>
                </a:lnTo>
                <a:lnTo>
                  <a:pt x="10800" y="0"/>
                </a:lnTo>
                <a:lnTo>
                  <a:pt x="21600" y="0"/>
                </a:lnTo>
                <a:lnTo>
                  <a:pt x="21600" y="11649"/>
                </a:lnTo>
                <a:lnTo>
                  <a:pt x="21600" y="19416"/>
                </a:lnTo>
                <a:lnTo>
                  <a:pt x="15166" y="21600"/>
                </a:lnTo>
                <a:lnTo>
                  <a:pt x="10570" y="21600"/>
                </a:lnTo>
                <a:lnTo>
                  <a:pt x="0" y="21600"/>
                </a:lnTo>
                <a:lnTo>
                  <a:pt x="0" y="11528"/>
                </a:lnTo>
                <a:lnTo>
                  <a:pt x="0" y="2184"/>
                </a:lnTo>
                <a:close/>
              </a:path>
              <a:path w="21600" h="21600" extrusionOk="0">
                <a:moveTo>
                  <a:pt x="0" y="2184"/>
                </a:moveTo>
                <a:lnTo>
                  <a:pt x="0" y="2184"/>
                </a:lnTo>
                <a:lnTo>
                  <a:pt x="14706" y="2184"/>
                </a:lnTo>
                <a:lnTo>
                  <a:pt x="21600" y="0"/>
                </a:lnTo>
                <a:moveTo>
                  <a:pt x="0" y="2184"/>
                </a:moveTo>
                <a:lnTo>
                  <a:pt x="14706" y="2184"/>
                </a:lnTo>
                <a:lnTo>
                  <a:pt x="14706" y="5339"/>
                </a:lnTo>
                <a:lnTo>
                  <a:pt x="14706" y="17474"/>
                </a:lnTo>
                <a:lnTo>
                  <a:pt x="14706" y="21600"/>
                </a:lnTo>
                <a:moveTo>
                  <a:pt x="1149" y="3034"/>
                </a:moveTo>
                <a:lnTo>
                  <a:pt x="13328" y="3034"/>
                </a:lnTo>
                <a:lnTo>
                  <a:pt x="13328" y="3519"/>
                </a:lnTo>
                <a:lnTo>
                  <a:pt x="1149" y="3519"/>
                </a:lnTo>
                <a:lnTo>
                  <a:pt x="1149" y="3034"/>
                </a:lnTo>
                <a:moveTo>
                  <a:pt x="1149" y="4490"/>
                </a:moveTo>
                <a:lnTo>
                  <a:pt x="13328" y="4490"/>
                </a:lnTo>
                <a:lnTo>
                  <a:pt x="13328" y="4854"/>
                </a:lnTo>
                <a:lnTo>
                  <a:pt x="1149" y="4854"/>
                </a:lnTo>
                <a:lnTo>
                  <a:pt x="1149" y="4490"/>
                </a:lnTo>
                <a:moveTo>
                  <a:pt x="1149" y="5946"/>
                </a:moveTo>
                <a:lnTo>
                  <a:pt x="13328" y="5946"/>
                </a:lnTo>
                <a:lnTo>
                  <a:pt x="13328" y="6310"/>
                </a:lnTo>
                <a:lnTo>
                  <a:pt x="1149" y="6310"/>
                </a:lnTo>
                <a:lnTo>
                  <a:pt x="1149" y="5946"/>
                </a:lnTo>
              </a:path>
            </a:pathLst>
          </a:cu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4" name="TextBox 113"/>
          <p:cNvSpPr txBox="1"/>
          <p:nvPr/>
        </p:nvSpPr>
        <p:spPr>
          <a:xfrm>
            <a:off x="1603086" y="3465344"/>
            <a:ext cx="6142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웹 서버</a:t>
            </a:r>
            <a:endParaRPr lang="ko-KR" altLang="en-US" sz="1000" dirty="0"/>
          </a:p>
        </p:txBody>
      </p:sp>
      <p:sp>
        <p:nvSpPr>
          <p:cNvPr id="115" name="tower"/>
          <p:cNvSpPr>
            <a:spLocks noEditPoints="1" noChangeArrowheads="1"/>
          </p:cNvSpPr>
          <p:nvPr/>
        </p:nvSpPr>
        <p:spPr bwMode="auto">
          <a:xfrm>
            <a:off x="1745214" y="3763921"/>
            <a:ext cx="385033" cy="680261"/>
          </a:xfrm>
          <a:custGeom>
            <a:avLst/>
            <a:gdLst>
              <a:gd name="T0" fmla="*/ 0 w 21600"/>
              <a:gd name="T1" fmla="*/ 2184 h 21600"/>
              <a:gd name="T2" fmla="*/ 6664 w 21600"/>
              <a:gd name="T3" fmla="*/ 0 h 21600"/>
              <a:gd name="T4" fmla="*/ 10800 w 21600"/>
              <a:gd name="T5" fmla="*/ 0 h 21600"/>
              <a:gd name="T6" fmla="*/ 21600 w 21600"/>
              <a:gd name="T7" fmla="*/ 0 h 21600"/>
              <a:gd name="T8" fmla="*/ 21600 w 21600"/>
              <a:gd name="T9" fmla="*/ 11649 h 21600"/>
              <a:gd name="T10" fmla="*/ 21600 w 21600"/>
              <a:gd name="T11" fmla="*/ 19416 h 21600"/>
              <a:gd name="T12" fmla="*/ 15166 w 21600"/>
              <a:gd name="T13" fmla="*/ 21600 h 21600"/>
              <a:gd name="T14" fmla="*/ 10570 w 21600"/>
              <a:gd name="T15" fmla="*/ 21600 h 21600"/>
              <a:gd name="T16" fmla="*/ 0 w 21600"/>
              <a:gd name="T17" fmla="*/ 21600 h 21600"/>
              <a:gd name="T18" fmla="*/ 0 w 21600"/>
              <a:gd name="T19" fmla="*/ 11528 h 21600"/>
              <a:gd name="T20" fmla="*/ 459 w 21600"/>
              <a:gd name="T21" fmla="*/ 22540 h 21600"/>
              <a:gd name="T22" fmla="*/ 21485 w 21600"/>
              <a:gd name="T23" fmla="*/ 270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 extrusionOk="0">
                <a:moveTo>
                  <a:pt x="0" y="2184"/>
                </a:moveTo>
                <a:lnTo>
                  <a:pt x="6664" y="0"/>
                </a:lnTo>
                <a:lnTo>
                  <a:pt x="10800" y="0"/>
                </a:lnTo>
                <a:lnTo>
                  <a:pt x="21600" y="0"/>
                </a:lnTo>
                <a:lnTo>
                  <a:pt x="21600" y="11649"/>
                </a:lnTo>
                <a:lnTo>
                  <a:pt x="21600" y="19416"/>
                </a:lnTo>
                <a:lnTo>
                  <a:pt x="15166" y="21600"/>
                </a:lnTo>
                <a:lnTo>
                  <a:pt x="10570" y="21600"/>
                </a:lnTo>
                <a:lnTo>
                  <a:pt x="0" y="21600"/>
                </a:lnTo>
                <a:lnTo>
                  <a:pt x="0" y="11528"/>
                </a:lnTo>
                <a:lnTo>
                  <a:pt x="0" y="2184"/>
                </a:lnTo>
                <a:close/>
              </a:path>
              <a:path w="21600" h="21600" extrusionOk="0">
                <a:moveTo>
                  <a:pt x="0" y="2184"/>
                </a:moveTo>
                <a:lnTo>
                  <a:pt x="0" y="2184"/>
                </a:lnTo>
                <a:lnTo>
                  <a:pt x="14706" y="2184"/>
                </a:lnTo>
                <a:lnTo>
                  <a:pt x="21600" y="0"/>
                </a:lnTo>
                <a:moveTo>
                  <a:pt x="0" y="2184"/>
                </a:moveTo>
                <a:lnTo>
                  <a:pt x="14706" y="2184"/>
                </a:lnTo>
                <a:lnTo>
                  <a:pt x="14706" y="5339"/>
                </a:lnTo>
                <a:lnTo>
                  <a:pt x="14706" y="17474"/>
                </a:lnTo>
                <a:lnTo>
                  <a:pt x="14706" y="21600"/>
                </a:lnTo>
                <a:moveTo>
                  <a:pt x="1149" y="3034"/>
                </a:moveTo>
                <a:lnTo>
                  <a:pt x="13328" y="3034"/>
                </a:lnTo>
                <a:lnTo>
                  <a:pt x="13328" y="3519"/>
                </a:lnTo>
                <a:lnTo>
                  <a:pt x="1149" y="3519"/>
                </a:lnTo>
                <a:lnTo>
                  <a:pt x="1149" y="3034"/>
                </a:lnTo>
                <a:moveTo>
                  <a:pt x="1149" y="4490"/>
                </a:moveTo>
                <a:lnTo>
                  <a:pt x="13328" y="4490"/>
                </a:lnTo>
                <a:lnTo>
                  <a:pt x="13328" y="4854"/>
                </a:lnTo>
                <a:lnTo>
                  <a:pt x="1149" y="4854"/>
                </a:lnTo>
                <a:lnTo>
                  <a:pt x="1149" y="4490"/>
                </a:lnTo>
                <a:moveTo>
                  <a:pt x="1149" y="5946"/>
                </a:moveTo>
                <a:lnTo>
                  <a:pt x="13328" y="5946"/>
                </a:lnTo>
                <a:lnTo>
                  <a:pt x="13328" y="6310"/>
                </a:lnTo>
                <a:lnTo>
                  <a:pt x="1149" y="6310"/>
                </a:lnTo>
                <a:lnTo>
                  <a:pt x="1149" y="5946"/>
                </a:lnTo>
              </a:path>
            </a:pathLst>
          </a:cu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9" name="TextBox 118"/>
          <p:cNvSpPr txBox="1"/>
          <p:nvPr/>
        </p:nvSpPr>
        <p:spPr>
          <a:xfrm>
            <a:off x="3555393" y="4883326"/>
            <a:ext cx="9156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 smtClean="0"/>
              <a:t>구글</a:t>
            </a:r>
            <a:r>
              <a:rPr lang="ko-KR" altLang="en-US" sz="1000" dirty="0" smtClean="0"/>
              <a:t> 웹 서버</a:t>
            </a:r>
            <a:endParaRPr lang="ko-KR" altLang="en-US" sz="1000" dirty="0"/>
          </a:p>
        </p:txBody>
      </p:sp>
      <p:sp>
        <p:nvSpPr>
          <p:cNvPr id="120" name="tower"/>
          <p:cNvSpPr>
            <a:spLocks noEditPoints="1" noChangeArrowheads="1"/>
          </p:cNvSpPr>
          <p:nvPr/>
        </p:nvSpPr>
        <p:spPr bwMode="auto">
          <a:xfrm>
            <a:off x="4295402" y="5218673"/>
            <a:ext cx="385033" cy="680261"/>
          </a:xfrm>
          <a:custGeom>
            <a:avLst/>
            <a:gdLst>
              <a:gd name="T0" fmla="*/ 0 w 21600"/>
              <a:gd name="T1" fmla="*/ 2184 h 21600"/>
              <a:gd name="T2" fmla="*/ 6664 w 21600"/>
              <a:gd name="T3" fmla="*/ 0 h 21600"/>
              <a:gd name="T4" fmla="*/ 10800 w 21600"/>
              <a:gd name="T5" fmla="*/ 0 h 21600"/>
              <a:gd name="T6" fmla="*/ 21600 w 21600"/>
              <a:gd name="T7" fmla="*/ 0 h 21600"/>
              <a:gd name="T8" fmla="*/ 21600 w 21600"/>
              <a:gd name="T9" fmla="*/ 11649 h 21600"/>
              <a:gd name="T10" fmla="*/ 21600 w 21600"/>
              <a:gd name="T11" fmla="*/ 19416 h 21600"/>
              <a:gd name="T12" fmla="*/ 15166 w 21600"/>
              <a:gd name="T13" fmla="*/ 21600 h 21600"/>
              <a:gd name="T14" fmla="*/ 10570 w 21600"/>
              <a:gd name="T15" fmla="*/ 21600 h 21600"/>
              <a:gd name="T16" fmla="*/ 0 w 21600"/>
              <a:gd name="T17" fmla="*/ 21600 h 21600"/>
              <a:gd name="T18" fmla="*/ 0 w 21600"/>
              <a:gd name="T19" fmla="*/ 11528 h 21600"/>
              <a:gd name="T20" fmla="*/ 459 w 21600"/>
              <a:gd name="T21" fmla="*/ 22540 h 21600"/>
              <a:gd name="T22" fmla="*/ 21485 w 21600"/>
              <a:gd name="T23" fmla="*/ 270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 extrusionOk="0">
                <a:moveTo>
                  <a:pt x="0" y="2184"/>
                </a:moveTo>
                <a:lnTo>
                  <a:pt x="6664" y="0"/>
                </a:lnTo>
                <a:lnTo>
                  <a:pt x="10800" y="0"/>
                </a:lnTo>
                <a:lnTo>
                  <a:pt x="21600" y="0"/>
                </a:lnTo>
                <a:lnTo>
                  <a:pt x="21600" y="11649"/>
                </a:lnTo>
                <a:lnTo>
                  <a:pt x="21600" y="19416"/>
                </a:lnTo>
                <a:lnTo>
                  <a:pt x="15166" y="21600"/>
                </a:lnTo>
                <a:lnTo>
                  <a:pt x="10570" y="21600"/>
                </a:lnTo>
                <a:lnTo>
                  <a:pt x="0" y="21600"/>
                </a:lnTo>
                <a:lnTo>
                  <a:pt x="0" y="11528"/>
                </a:lnTo>
                <a:lnTo>
                  <a:pt x="0" y="2184"/>
                </a:lnTo>
                <a:close/>
              </a:path>
              <a:path w="21600" h="21600" extrusionOk="0">
                <a:moveTo>
                  <a:pt x="0" y="2184"/>
                </a:moveTo>
                <a:lnTo>
                  <a:pt x="0" y="2184"/>
                </a:lnTo>
                <a:lnTo>
                  <a:pt x="14706" y="2184"/>
                </a:lnTo>
                <a:lnTo>
                  <a:pt x="21600" y="0"/>
                </a:lnTo>
                <a:moveTo>
                  <a:pt x="0" y="2184"/>
                </a:moveTo>
                <a:lnTo>
                  <a:pt x="14706" y="2184"/>
                </a:lnTo>
                <a:lnTo>
                  <a:pt x="14706" y="5339"/>
                </a:lnTo>
                <a:lnTo>
                  <a:pt x="14706" y="17474"/>
                </a:lnTo>
                <a:lnTo>
                  <a:pt x="14706" y="21600"/>
                </a:lnTo>
                <a:moveTo>
                  <a:pt x="1149" y="3034"/>
                </a:moveTo>
                <a:lnTo>
                  <a:pt x="13328" y="3034"/>
                </a:lnTo>
                <a:lnTo>
                  <a:pt x="13328" y="3519"/>
                </a:lnTo>
                <a:lnTo>
                  <a:pt x="1149" y="3519"/>
                </a:lnTo>
                <a:lnTo>
                  <a:pt x="1149" y="3034"/>
                </a:lnTo>
                <a:moveTo>
                  <a:pt x="1149" y="4490"/>
                </a:moveTo>
                <a:lnTo>
                  <a:pt x="13328" y="4490"/>
                </a:lnTo>
                <a:lnTo>
                  <a:pt x="13328" y="4854"/>
                </a:lnTo>
                <a:lnTo>
                  <a:pt x="1149" y="4854"/>
                </a:lnTo>
                <a:lnTo>
                  <a:pt x="1149" y="4490"/>
                </a:lnTo>
                <a:moveTo>
                  <a:pt x="1149" y="5946"/>
                </a:moveTo>
                <a:lnTo>
                  <a:pt x="13328" y="5946"/>
                </a:lnTo>
                <a:lnTo>
                  <a:pt x="13328" y="6310"/>
                </a:lnTo>
                <a:lnTo>
                  <a:pt x="1149" y="6310"/>
                </a:lnTo>
                <a:lnTo>
                  <a:pt x="1149" y="5946"/>
                </a:lnTo>
              </a:path>
            </a:pathLst>
          </a:cu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4" name="TextBox 123"/>
          <p:cNvSpPr txBox="1"/>
          <p:nvPr/>
        </p:nvSpPr>
        <p:spPr>
          <a:xfrm>
            <a:off x="5816732" y="4872110"/>
            <a:ext cx="6142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웹 서버</a:t>
            </a:r>
            <a:endParaRPr lang="ko-KR" altLang="en-US" sz="1000" dirty="0"/>
          </a:p>
        </p:txBody>
      </p:sp>
      <p:sp>
        <p:nvSpPr>
          <p:cNvPr id="125" name="tower"/>
          <p:cNvSpPr>
            <a:spLocks noEditPoints="1" noChangeArrowheads="1"/>
          </p:cNvSpPr>
          <p:nvPr/>
        </p:nvSpPr>
        <p:spPr bwMode="auto">
          <a:xfrm>
            <a:off x="5507095" y="5043477"/>
            <a:ext cx="385033" cy="680261"/>
          </a:xfrm>
          <a:custGeom>
            <a:avLst/>
            <a:gdLst>
              <a:gd name="T0" fmla="*/ 0 w 21600"/>
              <a:gd name="T1" fmla="*/ 2184 h 21600"/>
              <a:gd name="T2" fmla="*/ 6664 w 21600"/>
              <a:gd name="T3" fmla="*/ 0 h 21600"/>
              <a:gd name="T4" fmla="*/ 10800 w 21600"/>
              <a:gd name="T5" fmla="*/ 0 h 21600"/>
              <a:gd name="T6" fmla="*/ 21600 w 21600"/>
              <a:gd name="T7" fmla="*/ 0 h 21600"/>
              <a:gd name="T8" fmla="*/ 21600 w 21600"/>
              <a:gd name="T9" fmla="*/ 11649 h 21600"/>
              <a:gd name="T10" fmla="*/ 21600 w 21600"/>
              <a:gd name="T11" fmla="*/ 19416 h 21600"/>
              <a:gd name="T12" fmla="*/ 15166 w 21600"/>
              <a:gd name="T13" fmla="*/ 21600 h 21600"/>
              <a:gd name="T14" fmla="*/ 10570 w 21600"/>
              <a:gd name="T15" fmla="*/ 21600 h 21600"/>
              <a:gd name="T16" fmla="*/ 0 w 21600"/>
              <a:gd name="T17" fmla="*/ 21600 h 21600"/>
              <a:gd name="T18" fmla="*/ 0 w 21600"/>
              <a:gd name="T19" fmla="*/ 11528 h 21600"/>
              <a:gd name="T20" fmla="*/ 459 w 21600"/>
              <a:gd name="T21" fmla="*/ 22540 h 21600"/>
              <a:gd name="T22" fmla="*/ 21485 w 21600"/>
              <a:gd name="T23" fmla="*/ 270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 extrusionOk="0">
                <a:moveTo>
                  <a:pt x="0" y="2184"/>
                </a:moveTo>
                <a:lnTo>
                  <a:pt x="6664" y="0"/>
                </a:lnTo>
                <a:lnTo>
                  <a:pt x="10800" y="0"/>
                </a:lnTo>
                <a:lnTo>
                  <a:pt x="21600" y="0"/>
                </a:lnTo>
                <a:lnTo>
                  <a:pt x="21600" y="11649"/>
                </a:lnTo>
                <a:lnTo>
                  <a:pt x="21600" y="19416"/>
                </a:lnTo>
                <a:lnTo>
                  <a:pt x="15166" y="21600"/>
                </a:lnTo>
                <a:lnTo>
                  <a:pt x="10570" y="21600"/>
                </a:lnTo>
                <a:lnTo>
                  <a:pt x="0" y="21600"/>
                </a:lnTo>
                <a:lnTo>
                  <a:pt x="0" y="11528"/>
                </a:lnTo>
                <a:lnTo>
                  <a:pt x="0" y="2184"/>
                </a:lnTo>
                <a:close/>
              </a:path>
              <a:path w="21600" h="21600" extrusionOk="0">
                <a:moveTo>
                  <a:pt x="0" y="2184"/>
                </a:moveTo>
                <a:lnTo>
                  <a:pt x="0" y="2184"/>
                </a:lnTo>
                <a:lnTo>
                  <a:pt x="14706" y="2184"/>
                </a:lnTo>
                <a:lnTo>
                  <a:pt x="21600" y="0"/>
                </a:lnTo>
                <a:moveTo>
                  <a:pt x="0" y="2184"/>
                </a:moveTo>
                <a:lnTo>
                  <a:pt x="14706" y="2184"/>
                </a:lnTo>
                <a:lnTo>
                  <a:pt x="14706" y="5339"/>
                </a:lnTo>
                <a:lnTo>
                  <a:pt x="14706" y="17474"/>
                </a:lnTo>
                <a:lnTo>
                  <a:pt x="14706" y="21600"/>
                </a:lnTo>
                <a:moveTo>
                  <a:pt x="1149" y="3034"/>
                </a:moveTo>
                <a:lnTo>
                  <a:pt x="13328" y="3034"/>
                </a:lnTo>
                <a:lnTo>
                  <a:pt x="13328" y="3519"/>
                </a:lnTo>
                <a:lnTo>
                  <a:pt x="1149" y="3519"/>
                </a:lnTo>
                <a:lnTo>
                  <a:pt x="1149" y="3034"/>
                </a:lnTo>
                <a:moveTo>
                  <a:pt x="1149" y="4490"/>
                </a:moveTo>
                <a:lnTo>
                  <a:pt x="13328" y="4490"/>
                </a:lnTo>
                <a:lnTo>
                  <a:pt x="13328" y="4854"/>
                </a:lnTo>
                <a:lnTo>
                  <a:pt x="1149" y="4854"/>
                </a:lnTo>
                <a:lnTo>
                  <a:pt x="1149" y="4490"/>
                </a:lnTo>
                <a:moveTo>
                  <a:pt x="1149" y="5946"/>
                </a:moveTo>
                <a:lnTo>
                  <a:pt x="13328" y="5946"/>
                </a:lnTo>
                <a:lnTo>
                  <a:pt x="13328" y="6310"/>
                </a:lnTo>
                <a:lnTo>
                  <a:pt x="1149" y="6310"/>
                </a:lnTo>
                <a:lnTo>
                  <a:pt x="1149" y="5946"/>
                </a:lnTo>
              </a:path>
            </a:pathLst>
          </a:cu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29" name="그룹 128"/>
          <p:cNvGrpSpPr/>
          <p:nvPr/>
        </p:nvGrpSpPr>
        <p:grpSpPr>
          <a:xfrm>
            <a:off x="753420" y="3793329"/>
            <a:ext cx="1006545" cy="630682"/>
            <a:chOff x="2195736" y="1987967"/>
            <a:chExt cx="801735" cy="630682"/>
          </a:xfrm>
        </p:grpSpPr>
        <p:sp>
          <p:nvSpPr>
            <p:cNvPr id="130" name="순서도: 다중 문서 129"/>
            <p:cNvSpPr/>
            <p:nvPr/>
          </p:nvSpPr>
          <p:spPr>
            <a:xfrm>
              <a:off x="2285576" y="2090017"/>
              <a:ext cx="711895" cy="466145"/>
            </a:xfrm>
            <a:prstGeom prst="flowChartMultidocument">
              <a:avLst/>
            </a:prstGeom>
            <a:noFill/>
            <a:ln w="127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smtClean="0">
                  <a:solidFill>
                    <a:schemeClr val="tx1"/>
                  </a:solidFill>
                </a:rPr>
                <a:t>HTML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문서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이미지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</a:t>
              </a:r>
            </a:p>
            <a:p>
              <a:pPr algn="ctr"/>
              <a:r>
                <a:rPr lang="ko-KR" altLang="en-US" sz="900" dirty="0" smtClean="0">
                  <a:solidFill>
                    <a:schemeClr val="tx1"/>
                  </a:solidFill>
                </a:rPr>
                <a:t> 동영상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1" name="순서도: 자기 디스크 130"/>
            <p:cNvSpPr/>
            <p:nvPr/>
          </p:nvSpPr>
          <p:spPr>
            <a:xfrm>
              <a:off x="2195736" y="1987967"/>
              <a:ext cx="801735" cy="630682"/>
            </a:xfrm>
            <a:prstGeom prst="flowChartMagneticDisk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2" name="그룹 131"/>
          <p:cNvGrpSpPr/>
          <p:nvPr/>
        </p:nvGrpSpPr>
        <p:grpSpPr>
          <a:xfrm>
            <a:off x="3288857" y="5268252"/>
            <a:ext cx="1006545" cy="630682"/>
            <a:chOff x="2195736" y="1987967"/>
            <a:chExt cx="801735" cy="630682"/>
          </a:xfrm>
        </p:grpSpPr>
        <p:sp>
          <p:nvSpPr>
            <p:cNvPr id="133" name="순서도: 다중 문서 132"/>
            <p:cNvSpPr/>
            <p:nvPr/>
          </p:nvSpPr>
          <p:spPr>
            <a:xfrm>
              <a:off x="2285576" y="2090017"/>
              <a:ext cx="711895" cy="466145"/>
            </a:xfrm>
            <a:prstGeom prst="flowChartMultidocument">
              <a:avLst/>
            </a:prstGeom>
            <a:noFill/>
            <a:ln w="127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smtClean="0">
                  <a:solidFill>
                    <a:schemeClr val="tx1"/>
                  </a:solidFill>
                </a:rPr>
                <a:t>HTML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문서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이미지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</a:t>
              </a:r>
            </a:p>
            <a:p>
              <a:pPr algn="ctr"/>
              <a:r>
                <a:rPr lang="ko-KR" altLang="en-US" sz="900" dirty="0" smtClean="0">
                  <a:solidFill>
                    <a:schemeClr val="tx1"/>
                  </a:solidFill>
                </a:rPr>
                <a:t> 동영상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순서도: 자기 디스크 133"/>
            <p:cNvSpPr/>
            <p:nvPr/>
          </p:nvSpPr>
          <p:spPr>
            <a:xfrm>
              <a:off x="2195736" y="1987967"/>
              <a:ext cx="801735" cy="630682"/>
            </a:xfrm>
            <a:prstGeom prst="flowChartMagneticDisk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5" name="그룹 134"/>
          <p:cNvGrpSpPr/>
          <p:nvPr/>
        </p:nvGrpSpPr>
        <p:grpSpPr>
          <a:xfrm>
            <a:off x="5927730" y="5068266"/>
            <a:ext cx="1006545" cy="630682"/>
            <a:chOff x="2195736" y="1987967"/>
            <a:chExt cx="801735" cy="630682"/>
          </a:xfrm>
        </p:grpSpPr>
        <p:sp>
          <p:nvSpPr>
            <p:cNvPr id="136" name="순서도: 다중 문서 135"/>
            <p:cNvSpPr/>
            <p:nvPr/>
          </p:nvSpPr>
          <p:spPr>
            <a:xfrm>
              <a:off x="2285576" y="2090017"/>
              <a:ext cx="711895" cy="466145"/>
            </a:xfrm>
            <a:prstGeom prst="flowChartMultidocument">
              <a:avLst/>
            </a:prstGeom>
            <a:noFill/>
            <a:ln w="127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smtClean="0">
                  <a:solidFill>
                    <a:schemeClr val="tx1"/>
                  </a:solidFill>
                </a:rPr>
                <a:t>HTML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문서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이미지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</a:t>
              </a:r>
            </a:p>
            <a:p>
              <a:pPr algn="ctr"/>
              <a:r>
                <a:rPr lang="ko-KR" altLang="en-US" sz="900" dirty="0" smtClean="0">
                  <a:solidFill>
                    <a:schemeClr val="tx1"/>
                  </a:solidFill>
                </a:rPr>
                <a:t> 동영상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순서도: 자기 디스크 136"/>
            <p:cNvSpPr/>
            <p:nvPr/>
          </p:nvSpPr>
          <p:spPr>
            <a:xfrm>
              <a:off x="2195736" y="1987967"/>
              <a:ext cx="801735" cy="630682"/>
            </a:xfrm>
            <a:prstGeom prst="flowChartMagneticDisk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8" name="그룹 137"/>
          <p:cNvGrpSpPr/>
          <p:nvPr/>
        </p:nvGrpSpPr>
        <p:grpSpPr>
          <a:xfrm>
            <a:off x="7385327" y="2523756"/>
            <a:ext cx="1006545" cy="630682"/>
            <a:chOff x="2195736" y="1987967"/>
            <a:chExt cx="801735" cy="630682"/>
          </a:xfrm>
        </p:grpSpPr>
        <p:sp>
          <p:nvSpPr>
            <p:cNvPr id="139" name="순서도: 다중 문서 138"/>
            <p:cNvSpPr/>
            <p:nvPr/>
          </p:nvSpPr>
          <p:spPr>
            <a:xfrm>
              <a:off x="2285576" y="2090017"/>
              <a:ext cx="711895" cy="466145"/>
            </a:xfrm>
            <a:prstGeom prst="flowChartMultidocument">
              <a:avLst/>
            </a:prstGeom>
            <a:noFill/>
            <a:ln w="127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smtClean="0">
                  <a:solidFill>
                    <a:schemeClr val="tx1"/>
                  </a:solidFill>
                </a:rPr>
                <a:t>HTML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문서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900" dirty="0" smtClean="0">
                  <a:solidFill>
                    <a:schemeClr val="tx1"/>
                  </a:solidFill>
                </a:rPr>
                <a:t>이미지</a:t>
              </a:r>
              <a:r>
                <a:rPr lang="en-US" altLang="ko-KR" sz="900" dirty="0" smtClean="0">
                  <a:solidFill>
                    <a:schemeClr val="tx1"/>
                  </a:solidFill>
                </a:rPr>
                <a:t>,</a:t>
              </a:r>
            </a:p>
            <a:p>
              <a:pPr algn="ctr"/>
              <a:r>
                <a:rPr lang="ko-KR" altLang="en-US" sz="900" dirty="0" smtClean="0">
                  <a:solidFill>
                    <a:schemeClr val="tx1"/>
                  </a:solidFill>
                </a:rPr>
                <a:t> 동영상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순서도: 자기 디스크 139"/>
            <p:cNvSpPr/>
            <p:nvPr/>
          </p:nvSpPr>
          <p:spPr>
            <a:xfrm>
              <a:off x="2195736" y="1987967"/>
              <a:ext cx="801735" cy="630682"/>
            </a:xfrm>
            <a:prstGeom prst="flowChartMagneticDisk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2328" y="4831189"/>
            <a:ext cx="695256" cy="46554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7938" y="3889971"/>
            <a:ext cx="457879" cy="737452"/>
          </a:xfrm>
          <a:prstGeom prst="rect">
            <a:avLst/>
          </a:prstGeom>
        </p:spPr>
      </p:pic>
      <p:pic>
        <p:nvPicPr>
          <p:cNvPr id="61" name="그림 6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8052" y="2069960"/>
            <a:ext cx="695256" cy="46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2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40</a:t>
            </a:fld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2483768" y="332656"/>
            <a:ext cx="6120479" cy="6176889"/>
            <a:chOff x="2483768" y="404664"/>
            <a:chExt cx="6120479" cy="6176889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83768" y="404664"/>
              <a:ext cx="6120479" cy="6176889"/>
            </a:xfrm>
            <a:prstGeom prst="rect">
              <a:avLst/>
            </a:prstGeom>
          </p:spPr>
        </p:pic>
        <p:sp>
          <p:nvSpPr>
            <p:cNvPr id="4" name="타원 3"/>
            <p:cNvSpPr/>
            <p:nvPr/>
          </p:nvSpPr>
          <p:spPr>
            <a:xfrm>
              <a:off x="3635896" y="4992340"/>
              <a:ext cx="1800200" cy="288032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/>
            <p:cNvSpPr/>
            <p:nvPr/>
          </p:nvSpPr>
          <p:spPr>
            <a:xfrm>
              <a:off x="5941808" y="2832100"/>
              <a:ext cx="286376" cy="28803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228184" y="2256036"/>
              <a:ext cx="1471695" cy="459700"/>
            </a:xfrm>
            <a:prstGeom prst="wedgeRoundRectCallout">
              <a:avLst>
                <a:gd name="adj1" fmla="val -52449"/>
                <a:gd name="adj2" fmla="val 8230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/>
                <a:t>‘:’ </a:t>
              </a:r>
              <a:r>
                <a:rPr lang="ko-KR" altLang="en-US" sz="1050" dirty="0" smtClean="0"/>
                <a:t>위치에 </a:t>
              </a:r>
              <a:r>
                <a:rPr lang="en-US" altLang="ko-KR" sz="1050" dirty="0" smtClean="0"/>
                <a:t>‘=‘ </a:t>
              </a:r>
              <a:r>
                <a:rPr lang="ko-KR" altLang="en-US" sz="1050" dirty="0" smtClean="0"/>
                <a:t>를 잘못</a:t>
              </a:r>
              <a:endParaRPr lang="en-US" altLang="ko-KR" sz="1050" dirty="0" smtClean="0"/>
            </a:p>
            <a:p>
              <a:r>
                <a:rPr lang="ko-KR" altLang="en-US" sz="1050" dirty="0" smtClean="0"/>
                <a:t>사용한 오류</a:t>
              </a:r>
              <a:endParaRPr lang="ko-KR" altLang="en-US" sz="1050" dirty="0"/>
            </a:p>
          </p:txBody>
        </p:sp>
      </p:grpSp>
      <p:sp>
        <p:nvSpPr>
          <p:cNvPr id="7" name="제목 1"/>
          <p:cNvSpPr txBox="1">
            <a:spLocks/>
          </p:cNvSpPr>
          <p:nvPr/>
        </p:nvSpPr>
        <p:spPr>
          <a:xfrm>
            <a:off x="266700" y="260648"/>
            <a:ext cx="1959670" cy="680120"/>
          </a:xfrm>
          <a:prstGeom prst="rect">
            <a:avLst/>
          </a:prstGeom>
        </p:spPr>
        <p:txBody>
          <a:bodyPr/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fontAlgn="base"/>
            <a:r>
              <a:rPr lang="en-US" altLang="ko-KR" sz="2000" dirty="0"/>
              <a:t>CSS3 </a:t>
            </a:r>
            <a:r>
              <a:rPr lang="ko-KR" altLang="en-US" sz="2000" dirty="0"/>
              <a:t>스타일 시트 검사</a:t>
            </a:r>
          </a:p>
        </p:txBody>
      </p:sp>
      <p:sp>
        <p:nvSpPr>
          <p:cNvPr id="9" name="타원 8"/>
          <p:cNvSpPr/>
          <p:nvPr/>
        </p:nvSpPr>
        <p:spPr>
          <a:xfrm>
            <a:off x="3132521" y="627121"/>
            <a:ext cx="2376264" cy="432048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281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542" y="1412776"/>
            <a:ext cx="6422818" cy="3877369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41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206585" y="5366682"/>
            <a:ext cx="1047726" cy="280928"/>
          </a:xfrm>
          <a:prstGeom prst="wedgeRoundRectCallout">
            <a:avLst>
              <a:gd name="adj1" fmla="val -50152"/>
              <a:gd name="adj2" fmla="val -1703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50" dirty="0" smtClean="0"/>
              <a:t>오류 라인은 </a:t>
            </a:r>
            <a:r>
              <a:rPr lang="en-US" altLang="ko-KR" sz="1050" dirty="0" smtClean="0"/>
              <a:t>1</a:t>
            </a:r>
            <a:endParaRPr lang="ko-KR" altLang="en-US" sz="1050" dirty="0"/>
          </a:p>
        </p:txBody>
      </p:sp>
      <p:sp>
        <p:nvSpPr>
          <p:cNvPr id="7" name="TextBox 6"/>
          <p:cNvSpPr txBox="1"/>
          <p:nvPr/>
        </p:nvSpPr>
        <p:spPr>
          <a:xfrm>
            <a:off x="5110195" y="5359008"/>
            <a:ext cx="1117989" cy="280928"/>
          </a:xfrm>
          <a:prstGeom prst="wedgeRoundRectCallout">
            <a:avLst>
              <a:gd name="adj1" fmla="val -53381"/>
              <a:gd name="adj2" fmla="val -15752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= </a:t>
            </a:r>
            <a:r>
              <a:rPr lang="ko-KR" altLang="en-US" sz="1050" dirty="0" smtClean="0"/>
              <a:t>에 오류 있</a:t>
            </a:r>
            <a:r>
              <a:rPr lang="ko-KR" altLang="en-US" sz="1050" dirty="0"/>
              <a:t>음</a:t>
            </a:r>
          </a:p>
        </p:txBody>
      </p:sp>
    </p:spTree>
    <p:extLst>
      <p:ext uri="{BB962C8B-B14F-4D97-AF65-F5344CB8AC3E}">
        <p14:creationId xmlns:p14="http://schemas.microsoft.com/office/powerpoint/2010/main" val="2177797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42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95536" y="404664"/>
            <a:ext cx="7128792" cy="680120"/>
          </a:xfrm>
          <a:prstGeom prst="rect">
            <a:avLst/>
          </a:prstGeom>
        </p:spPr>
        <p:txBody>
          <a:bodyPr/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fontAlgn="base"/>
            <a:r>
              <a:rPr lang="ko-KR" altLang="en-US" sz="2000" dirty="0" smtClean="0"/>
              <a:t>디버깅을 위한 개발자 도구 열기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크롬 브라우저 사례</a:t>
            </a:r>
            <a:r>
              <a:rPr lang="en-US" altLang="ko-KR" sz="2000" dirty="0" smtClean="0"/>
              <a:t>)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847978"/>
            <a:ext cx="5420519" cy="543388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16216" y="5589240"/>
            <a:ext cx="1427158" cy="459700"/>
          </a:xfrm>
          <a:prstGeom prst="wedgeRoundRectCallout">
            <a:avLst>
              <a:gd name="adj1" fmla="val -79052"/>
              <a:gd name="adj2" fmla="val 2428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50" dirty="0" smtClean="0"/>
              <a:t>이 메뉴를 클릭하면</a:t>
            </a:r>
            <a:endParaRPr lang="en-US" altLang="ko-KR" sz="1050" dirty="0" smtClean="0"/>
          </a:p>
          <a:p>
            <a:r>
              <a:rPr lang="ko-KR" altLang="en-US" sz="1050" dirty="0" smtClean="0"/>
              <a:t>개발자 도구를 연다</a:t>
            </a:r>
            <a:r>
              <a:rPr lang="en-US" altLang="ko-KR" sz="1050" dirty="0" smtClean="0"/>
              <a:t>.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88031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124744"/>
            <a:ext cx="7304081" cy="4450126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43</a:t>
            </a:fld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1979712" y="3349807"/>
            <a:ext cx="648072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962608" y="476672"/>
            <a:ext cx="7488832" cy="4750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kern="0" dirty="0" smtClean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‘</a:t>
            </a:r>
            <a:r>
              <a:rPr lang="ko-KR" altLang="en-US" kern="0" dirty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개발자 도구’에서 ‘</a:t>
            </a:r>
            <a:r>
              <a:rPr lang="en-US" altLang="ko-KR" kern="0" dirty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Sources’ </a:t>
            </a:r>
            <a:r>
              <a:rPr lang="ko-KR" altLang="en-US" kern="0" dirty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메뉴로 소스 보기</a:t>
            </a:r>
            <a:endParaRPr lang="ko-KR" altLang="en-US" kern="0" spc="0" dirty="0">
              <a:solidFill>
                <a:schemeClr val="accent2">
                  <a:lumMod val="50000"/>
                </a:schemeClr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9184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052736"/>
            <a:ext cx="7824564" cy="4767239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44</a:t>
            </a:fld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2051720" y="4659235"/>
            <a:ext cx="648072" cy="28803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27230" y="5393141"/>
            <a:ext cx="1380971" cy="459700"/>
          </a:xfrm>
          <a:prstGeom prst="wedgeRoundRectCallout">
            <a:avLst>
              <a:gd name="adj1" fmla="val 50518"/>
              <a:gd name="adj2" fmla="val -15348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50" dirty="0" smtClean="0"/>
              <a:t>마우스로 클릭하면</a:t>
            </a:r>
            <a:endParaRPr lang="en-US" altLang="ko-KR" sz="1050" dirty="0" smtClean="0"/>
          </a:p>
          <a:p>
            <a:r>
              <a:rPr lang="en-US" altLang="ko-KR" sz="1050" dirty="0" smtClean="0"/>
              <a:t>break point</a:t>
            </a:r>
            <a:r>
              <a:rPr lang="ko-KR" altLang="en-US" sz="1050" dirty="0" smtClean="0"/>
              <a:t> 설정</a:t>
            </a:r>
            <a:endParaRPr lang="ko-KR" altLang="en-US" sz="1050" dirty="0"/>
          </a:p>
        </p:txBody>
      </p:sp>
      <p:sp>
        <p:nvSpPr>
          <p:cNvPr id="7" name="TextBox 6"/>
          <p:cNvSpPr txBox="1"/>
          <p:nvPr/>
        </p:nvSpPr>
        <p:spPr>
          <a:xfrm>
            <a:off x="5960559" y="2047907"/>
            <a:ext cx="1419753" cy="280928"/>
          </a:xfrm>
          <a:prstGeom prst="wedgeRoundRectCallout">
            <a:avLst>
              <a:gd name="adj1" fmla="val -78293"/>
              <a:gd name="adj2" fmla="val -2071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50" dirty="0" smtClean="0"/>
              <a:t>한 라인씩 실행 버튼</a:t>
            </a:r>
            <a:endParaRPr lang="ko-KR" altLang="en-US" sz="1050" dirty="0"/>
          </a:p>
        </p:txBody>
      </p:sp>
      <p:sp>
        <p:nvSpPr>
          <p:cNvPr id="8" name="직사각형 7"/>
          <p:cNvSpPr/>
          <p:nvPr/>
        </p:nvSpPr>
        <p:spPr>
          <a:xfrm>
            <a:off x="683568" y="370073"/>
            <a:ext cx="814589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kern="0" dirty="0" smtClean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라인</a:t>
            </a:r>
            <a:r>
              <a:rPr lang="en-US" altLang="ko-KR" kern="0" dirty="0" smtClean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 18</a:t>
            </a:r>
            <a:r>
              <a:rPr lang="ko-KR" altLang="en-US" kern="0" dirty="0" smtClean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에 중단점</a:t>
            </a:r>
            <a:r>
              <a:rPr lang="en-US" altLang="ko-KR" kern="0" dirty="0" smtClean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(break point)</a:t>
            </a:r>
            <a:r>
              <a:rPr lang="ko-KR" altLang="en-US" kern="0" dirty="0" smtClean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를 설정하여 자바스크립트의 실행을 멈춘 화면</a:t>
            </a:r>
            <a:endParaRPr lang="ko-KR" altLang="en-US" kern="0" spc="0" dirty="0">
              <a:solidFill>
                <a:schemeClr val="accent2">
                  <a:lumMod val="50000"/>
                </a:schemeClr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01212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 서버와 웹 클라이언트의 작동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pic>
        <p:nvPicPr>
          <p:cNvPr id="5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617" y="2312210"/>
            <a:ext cx="659229" cy="678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835696" y="5013176"/>
            <a:ext cx="1172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웹 클라이언트</a:t>
            </a:r>
            <a:endParaRPr lang="ko-KR" altLang="en-US" sz="12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3068960"/>
            <a:ext cx="2633248" cy="1800200"/>
          </a:xfrm>
          <a:prstGeom prst="rect">
            <a:avLst/>
          </a:prstGeom>
        </p:spPr>
      </p:pic>
      <p:sp>
        <p:nvSpPr>
          <p:cNvPr id="8" name="tower"/>
          <p:cNvSpPr>
            <a:spLocks noEditPoints="1" noChangeArrowheads="1"/>
          </p:cNvSpPr>
          <p:nvPr/>
        </p:nvSpPr>
        <p:spPr bwMode="auto">
          <a:xfrm>
            <a:off x="5677426" y="3022276"/>
            <a:ext cx="1105872" cy="1548862"/>
          </a:xfrm>
          <a:custGeom>
            <a:avLst/>
            <a:gdLst>
              <a:gd name="T0" fmla="*/ 0 w 21600"/>
              <a:gd name="T1" fmla="*/ 2184 h 21600"/>
              <a:gd name="T2" fmla="*/ 6664 w 21600"/>
              <a:gd name="T3" fmla="*/ 0 h 21600"/>
              <a:gd name="T4" fmla="*/ 10800 w 21600"/>
              <a:gd name="T5" fmla="*/ 0 h 21600"/>
              <a:gd name="T6" fmla="*/ 21600 w 21600"/>
              <a:gd name="T7" fmla="*/ 0 h 21600"/>
              <a:gd name="T8" fmla="*/ 21600 w 21600"/>
              <a:gd name="T9" fmla="*/ 11649 h 21600"/>
              <a:gd name="T10" fmla="*/ 21600 w 21600"/>
              <a:gd name="T11" fmla="*/ 19416 h 21600"/>
              <a:gd name="T12" fmla="*/ 15166 w 21600"/>
              <a:gd name="T13" fmla="*/ 21600 h 21600"/>
              <a:gd name="T14" fmla="*/ 10570 w 21600"/>
              <a:gd name="T15" fmla="*/ 21600 h 21600"/>
              <a:gd name="T16" fmla="*/ 0 w 21600"/>
              <a:gd name="T17" fmla="*/ 21600 h 21600"/>
              <a:gd name="T18" fmla="*/ 0 w 21600"/>
              <a:gd name="T19" fmla="*/ 11528 h 21600"/>
              <a:gd name="T20" fmla="*/ 459 w 21600"/>
              <a:gd name="T21" fmla="*/ 22540 h 21600"/>
              <a:gd name="T22" fmla="*/ 21485 w 21600"/>
              <a:gd name="T23" fmla="*/ 270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 extrusionOk="0">
                <a:moveTo>
                  <a:pt x="0" y="2184"/>
                </a:moveTo>
                <a:lnTo>
                  <a:pt x="6664" y="0"/>
                </a:lnTo>
                <a:lnTo>
                  <a:pt x="10800" y="0"/>
                </a:lnTo>
                <a:lnTo>
                  <a:pt x="21600" y="0"/>
                </a:lnTo>
                <a:lnTo>
                  <a:pt x="21600" y="11649"/>
                </a:lnTo>
                <a:lnTo>
                  <a:pt x="21600" y="19416"/>
                </a:lnTo>
                <a:lnTo>
                  <a:pt x="15166" y="21600"/>
                </a:lnTo>
                <a:lnTo>
                  <a:pt x="10570" y="21600"/>
                </a:lnTo>
                <a:lnTo>
                  <a:pt x="0" y="21600"/>
                </a:lnTo>
                <a:lnTo>
                  <a:pt x="0" y="11528"/>
                </a:lnTo>
                <a:lnTo>
                  <a:pt x="0" y="2184"/>
                </a:lnTo>
                <a:close/>
              </a:path>
              <a:path w="21600" h="21600" extrusionOk="0">
                <a:moveTo>
                  <a:pt x="0" y="2184"/>
                </a:moveTo>
                <a:lnTo>
                  <a:pt x="0" y="2184"/>
                </a:lnTo>
                <a:lnTo>
                  <a:pt x="14706" y="2184"/>
                </a:lnTo>
                <a:lnTo>
                  <a:pt x="21600" y="0"/>
                </a:lnTo>
                <a:moveTo>
                  <a:pt x="0" y="2184"/>
                </a:moveTo>
                <a:lnTo>
                  <a:pt x="14706" y="2184"/>
                </a:lnTo>
                <a:lnTo>
                  <a:pt x="14706" y="5339"/>
                </a:lnTo>
                <a:lnTo>
                  <a:pt x="14706" y="17474"/>
                </a:lnTo>
                <a:lnTo>
                  <a:pt x="14706" y="21600"/>
                </a:lnTo>
                <a:moveTo>
                  <a:pt x="1149" y="3034"/>
                </a:moveTo>
                <a:lnTo>
                  <a:pt x="13328" y="3034"/>
                </a:lnTo>
                <a:lnTo>
                  <a:pt x="13328" y="3519"/>
                </a:lnTo>
                <a:lnTo>
                  <a:pt x="1149" y="3519"/>
                </a:lnTo>
                <a:lnTo>
                  <a:pt x="1149" y="3034"/>
                </a:lnTo>
                <a:moveTo>
                  <a:pt x="1149" y="4490"/>
                </a:moveTo>
                <a:lnTo>
                  <a:pt x="13328" y="4490"/>
                </a:lnTo>
                <a:lnTo>
                  <a:pt x="13328" y="4854"/>
                </a:lnTo>
                <a:lnTo>
                  <a:pt x="1149" y="4854"/>
                </a:lnTo>
                <a:lnTo>
                  <a:pt x="1149" y="4490"/>
                </a:lnTo>
                <a:moveTo>
                  <a:pt x="1149" y="5946"/>
                </a:moveTo>
                <a:lnTo>
                  <a:pt x="13328" y="5946"/>
                </a:lnTo>
                <a:lnTo>
                  <a:pt x="13328" y="6310"/>
                </a:lnTo>
                <a:lnTo>
                  <a:pt x="1149" y="6310"/>
                </a:lnTo>
                <a:lnTo>
                  <a:pt x="1149" y="5946"/>
                </a:lnTo>
              </a:path>
            </a:pathLst>
          </a:cu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9" name="그룹 8"/>
          <p:cNvGrpSpPr/>
          <p:nvPr/>
        </p:nvGrpSpPr>
        <p:grpSpPr>
          <a:xfrm>
            <a:off x="6608168" y="3140969"/>
            <a:ext cx="1348208" cy="1311476"/>
            <a:chOff x="2195736" y="1987967"/>
            <a:chExt cx="801735" cy="630682"/>
          </a:xfrm>
        </p:grpSpPr>
        <p:sp>
          <p:nvSpPr>
            <p:cNvPr id="10" name="순서도: 다중 문서 9"/>
            <p:cNvSpPr/>
            <p:nvPr/>
          </p:nvSpPr>
          <p:spPr>
            <a:xfrm>
              <a:off x="2285576" y="2090017"/>
              <a:ext cx="711895" cy="466145"/>
            </a:xfrm>
            <a:prstGeom prst="flowChartMultidocument">
              <a:avLst/>
            </a:prstGeom>
            <a:noFill/>
            <a:ln w="127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HTML 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문서</a:t>
              </a:r>
              <a:r>
                <a:rPr lang="en-US" altLang="ko-KR" sz="12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이미지</a:t>
              </a:r>
              <a:r>
                <a:rPr lang="en-US" altLang="ko-KR" sz="1200" dirty="0" smtClean="0">
                  <a:solidFill>
                    <a:schemeClr val="tx1"/>
                  </a:solidFill>
                </a:rPr>
                <a:t>,</a:t>
              </a: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 동영상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" name="순서도: 자기 디스크 10"/>
            <p:cNvSpPr/>
            <p:nvPr/>
          </p:nvSpPr>
          <p:spPr>
            <a:xfrm>
              <a:off x="2195736" y="1987967"/>
              <a:ext cx="801735" cy="630682"/>
            </a:xfrm>
            <a:prstGeom prst="flowChartMagneticDisk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/>
            </a:p>
          </p:txBody>
        </p:sp>
      </p:grpSp>
      <p:sp>
        <p:nvSpPr>
          <p:cNvPr id="12" name="자유형 11"/>
          <p:cNvSpPr/>
          <p:nvPr/>
        </p:nvSpPr>
        <p:spPr>
          <a:xfrm>
            <a:off x="2480209" y="2908816"/>
            <a:ext cx="3180170" cy="473655"/>
          </a:xfrm>
          <a:custGeom>
            <a:avLst/>
            <a:gdLst>
              <a:gd name="connsiteX0" fmla="*/ 0 w 3180170"/>
              <a:gd name="connsiteY0" fmla="*/ 473655 h 473655"/>
              <a:gd name="connsiteX1" fmla="*/ 1537487 w 3180170"/>
              <a:gd name="connsiteY1" fmla="*/ 271 h 473655"/>
              <a:gd name="connsiteX2" fmla="*/ 3180170 w 3180170"/>
              <a:gd name="connsiteY2" fmla="*/ 404872 h 473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80170" h="473655">
                <a:moveTo>
                  <a:pt x="0" y="473655"/>
                </a:moveTo>
                <a:cubicBezTo>
                  <a:pt x="503729" y="242695"/>
                  <a:pt x="1007459" y="11735"/>
                  <a:pt x="1537487" y="271"/>
                </a:cubicBezTo>
                <a:cubicBezTo>
                  <a:pt x="2067515" y="-11193"/>
                  <a:pt x="3017655" y="343507"/>
                  <a:pt x="3180170" y="404872"/>
                </a:cubicBezTo>
              </a:path>
            </a:pathLst>
          </a:custGeom>
          <a:noFill/>
          <a:ln w="762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319127" y="2550126"/>
            <a:ext cx="1207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웹 문서 요청</a:t>
            </a:r>
            <a:endParaRPr lang="ko-KR" altLang="en-US" sz="1400" dirty="0"/>
          </a:p>
        </p:txBody>
      </p:sp>
      <p:sp>
        <p:nvSpPr>
          <p:cNvPr id="14" name="자유형 13"/>
          <p:cNvSpPr/>
          <p:nvPr/>
        </p:nvSpPr>
        <p:spPr>
          <a:xfrm>
            <a:off x="3609048" y="3200280"/>
            <a:ext cx="2091791" cy="380446"/>
          </a:xfrm>
          <a:custGeom>
            <a:avLst/>
            <a:gdLst>
              <a:gd name="connsiteX0" fmla="*/ 2091791 w 2091791"/>
              <a:gd name="connsiteY0" fmla="*/ 380446 h 380446"/>
              <a:gd name="connsiteX1" fmla="*/ 849664 w 2091791"/>
              <a:gd name="connsiteY1" fmla="*/ 120 h 380446"/>
              <a:gd name="connsiteX2" fmla="*/ 0 w 2091791"/>
              <a:gd name="connsiteY2" fmla="*/ 348078 h 380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91791" h="380446">
                <a:moveTo>
                  <a:pt x="2091791" y="380446"/>
                </a:moveTo>
                <a:cubicBezTo>
                  <a:pt x="1645043" y="192980"/>
                  <a:pt x="1198296" y="5515"/>
                  <a:pt x="849664" y="120"/>
                </a:cubicBezTo>
                <a:cubicBezTo>
                  <a:pt x="501032" y="-5275"/>
                  <a:pt x="250516" y="171401"/>
                  <a:pt x="0" y="348078"/>
                </a:cubicBezTo>
              </a:path>
            </a:pathLst>
          </a:custGeom>
          <a:noFill/>
          <a:ln w="762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198505" y="3416581"/>
            <a:ext cx="1207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웹 문서 전송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5724128" y="5013176"/>
            <a:ext cx="1172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웹 서버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5986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인터넷과 웹은 다르다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ko-KR" altLang="en-US" dirty="0" smtClean="0"/>
              <a:t>인터넷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웹의 개념이 나오기 </a:t>
            </a:r>
            <a:r>
              <a:rPr lang="ko-KR" altLang="en-US" dirty="0"/>
              <a:t>전부터 </a:t>
            </a:r>
            <a:r>
              <a:rPr lang="ko-KR" altLang="en-US" dirty="0" smtClean="0"/>
              <a:t>만들어진 컴퓨터 연결 네트워크</a:t>
            </a:r>
            <a:endParaRPr lang="en-US" altLang="ko-KR" dirty="0" smtClean="0"/>
          </a:p>
          <a:p>
            <a:pPr lvl="2"/>
            <a:r>
              <a:rPr lang="en-US" altLang="ko-KR" dirty="0"/>
              <a:t>1969</a:t>
            </a:r>
            <a:r>
              <a:rPr lang="ko-KR" altLang="en-US" dirty="0"/>
              <a:t>년 미 국방성 고등 연구 계획국</a:t>
            </a:r>
            <a:r>
              <a:rPr lang="en-US" altLang="ko-KR" dirty="0"/>
              <a:t>(ARPA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여러 </a:t>
            </a:r>
            <a:r>
              <a:rPr lang="ko-KR" altLang="en-US" dirty="0"/>
              <a:t>대학들과 계약 업체 사이의 </a:t>
            </a:r>
            <a:r>
              <a:rPr lang="ko-KR" altLang="en-US" dirty="0" smtClean="0"/>
              <a:t>컴퓨터 연결</a:t>
            </a:r>
            <a:endParaRPr lang="en-US" altLang="ko-KR" dirty="0"/>
          </a:p>
          <a:p>
            <a:pPr lvl="1"/>
            <a:r>
              <a:rPr lang="ko-KR" altLang="en-US" dirty="0" smtClean="0"/>
              <a:t>컴퓨터마다 고유한 주소</a:t>
            </a:r>
            <a:r>
              <a:rPr lang="en-US" altLang="ko-KR" dirty="0" smtClean="0"/>
              <a:t>(IP </a:t>
            </a:r>
            <a:r>
              <a:rPr lang="ko-KR" altLang="en-US" dirty="0" smtClean="0"/>
              <a:t>주소</a:t>
            </a:r>
            <a:r>
              <a:rPr lang="en-US" altLang="ko-KR" dirty="0"/>
              <a:t>, 113.198.80.208)</a:t>
            </a:r>
            <a:r>
              <a:rPr lang="ko-KR" altLang="en-US" dirty="0" smtClean="0"/>
              <a:t>를 부여하여 컴퓨터 구분</a:t>
            </a:r>
            <a:r>
              <a:rPr lang="en-US" altLang="ko-KR" dirty="0" smtClean="0"/>
              <a:t> </a:t>
            </a:r>
          </a:p>
          <a:p>
            <a:pPr lvl="1"/>
            <a:r>
              <a:rPr lang="ko-KR" altLang="en-US" dirty="0" smtClean="0"/>
              <a:t>인터넷을 활용하는 응용 서비스 사례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전자우편</a:t>
            </a:r>
            <a:r>
              <a:rPr lang="en-US" altLang="ko-KR" dirty="0" smtClean="0"/>
              <a:t>(e-mail) </a:t>
            </a:r>
          </a:p>
          <a:p>
            <a:pPr lvl="2"/>
            <a:r>
              <a:rPr lang="ko-KR" altLang="en-US" dirty="0" smtClean="0"/>
              <a:t>뉴스</a:t>
            </a:r>
            <a:r>
              <a:rPr lang="en-US" altLang="ko-KR" dirty="0" smtClean="0"/>
              <a:t>(news)</a:t>
            </a:r>
          </a:p>
          <a:p>
            <a:pPr lvl="2"/>
            <a:r>
              <a:rPr lang="ko-KR" altLang="en-US" dirty="0" smtClean="0"/>
              <a:t>파일 전송</a:t>
            </a:r>
            <a:r>
              <a:rPr lang="en-US" altLang="ko-KR" dirty="0" smtClean="0"/>
              <a:t>(ftp)</a:t>
            </a:r>
          </a:p>
          <a:p>
            <a:pPr lvl="2"/>
            <a:r>
              <a:rPr lang="ko-KR" altLang="en-US" dirty="0" smtClean="0"/>
              <a:t>채팅</a:t>
            </a:r>
            <a:r>
              <a:rPr lang="en-US" altLang="ko-KR" dirty="0" smtClean="0"/>
              <a:t>(Internet Relay Chat)</a:t>
            </a:r>
          </a:p>
          <a:p>
            <a:pPr lvl="2"/>
            <a:r>
              <a:rPr lang="ko-KR" altLang="en-US" dirty="0" smtClean="0"/>
              <a:t>메신저</a:t>
            </a:r>
            <a:r>
              <a:rPr lang="en-US" altLang="ko-KR" dirty="0" smtClean="0"/>
              <a:t>(Messenger)</a:t>
            </a:r>
          </a:p>
          <a:p>
            <a:pPr lvl="2"/>
            <a:r>
              <a:rPr lang="en-US" altLang="ko-KR" dirty="0" smtClean="0"/>
              <a:t>P2P(Peer to Peer)</a:t>
            </a:r>
          </a:p>
          <a:p>
            <a:pPr lvl="2"/>
            <a:r>
              <a:rPr lang="ko-KR" altLang="en-US" dirty="0" err="1" smtClean="0"/>
              <a:t>스트리밍</a:t>
            </a:r>
            <a:r>
              <a:rPr lang="ko-KR" altLang="en-US" dirty="0" smtClean="0"/>
              <a:t> 서비스</a:t>
            </a:r>
            <a:r>
              <a:rPr lang="en-US" altLang="ko-KR" dirty="0" smtClean="0"/>
              <a:t>(Streaming Service)</a:t>
            </a:r>
          </a:p>
          <a:p>
            <a:pPr lvl="2"/>
            <a:r>
              <a:rPr lang="ko-KR" altLang="en-US" dirty="0" smtClean="0"/>
              <a:t>인터넷 전화기</a:t>
            </a:r>
            <a:r>
              <a:rPr lang="en-US" altLang="ko-KR" dirty="0" smtClean="0"/>
              <a:t>(Internet Phone)</a:t>
            </a:r>
          </a:p>
          <a:p>
            <a:pPr lvl="2"/>
            <a:r>
              <a:rPr lang="ko-KR" altLang="en-US" dirty="0" smtClean="0"/>
              <a:t>월드 </a:t>
            </a:r>
            <a:r>
              <a:rPr lang="ko-KR" altLang="en-US" dirty="0" err="1" smtClean="0"/>
              <a:t>와이드</a:t>
            </a:r>
            <a:r>
              <a:rPr lang="ko-KR" altLang="en-US" dirty="0" smtClean="0"/>
              <a:t> 웹</a:t>
            </a:r>
            <a:r>
              <a:rPr lang="en-US" altLang="ko-KR" dirty="0" smtClean="0"/>
              <a:t>(World Wide Web)</a:t>
            </a:r>
          </a:p>
          <a:p>
            <a:r>
              <a:rPr lang="ko-KR" altLang="en-US" dirty="0" smtClean="0"/>
              <a:t>월드 </a:t>
            </a:r>
            <a:r>
              <a:rPr lang="ko-KR" altLang="en-US" dirty="0" err="1" smtClean="0"/>
              <a:t>와이드</a:t>
            </a:r>
            <a:r>
              <a:rPr lang="ko-KR" altLang="en-US" dirty="0" smtClean="0"/>
              <a:t> 웹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웹</a:t>
            </a:r>
            <a:r>
              <a:rPr lang="en-US" altLang="ko-KR" dirty="0" smtClean="0"/>
              <a:t>(WWW)</a:t>
            </a:r>
          </a:p>
          <a:p>
            <a:pPr lvl="1"/>
            <a:r>
              <a:rPr lang="ko-KR" altLang="en-US" dirty="0" smtClean="0"/>
              <a:t>인터넷을 활용하는 응용 서비스 중의 하나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서버와 웹 브라우저로 구성되는 정보 전달 및 공유 서비스</a:t>
            </a:r>
            <a:endParaRPr lang="en-US" altLang="ko-KR" dirty="0" smtClean="0"/>
          </a:p>
          <a:p>
            <a:r>
              <a:rPr lang="ko-KR" altLang="en-US" dirty="0" smtClean="0"/>
              <a:t>인터넷이 고속도로라면 웹은 고속도로 망을 이용한 물류 산업</a:t>
            </a:r>
            <a:endParaRPr lang="en-US" altLang="ko-KR" dirty="0" smtClean="0"/>
          </a:p>
          <a:p>
            <a:pPr lvl="2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354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 브라우저의 종류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478651" y="1484106"/>
            <a:ext cx="7722338" cy="5109609"/>
            <a:chOff x="478651" y="1484106"/>
            <a:chExt cx="7722338" cy="5109609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3580" y="1484106"/>
              <a:ext cx="2684829" cy="24446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4149080"/>
              <a:ext cx="2684829" cy="24446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6020" y="4154208"/>
              <a:ext cx="2636789" cy="23912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3" name="Picture 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484106"/>
              <a:ext cx="2764893" cy="2364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4" name="Picture 6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570" y="4154208"/>
              <a:ext cx="624847" cy="711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5" name="Picture 7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7193" y="1485423"/>
              <a:ext cx="624847" cy="5783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6" name="Picture 8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7092" y="4168835"/>
              <a:ext cx="624847" cy="5783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7" name="Picture 9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5925" y="1485423"/>
              <a:ext cx="624847" cy="711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478651" y="2287896"/>
              <a:ext cx="8258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인터넷</a:t>
              </a:r>
              <a:endParaRPr lang="en-US" altLang="ko-KR" sz="1000" dirty="0" smtClean="0"/>
            </a:p>
            <a:p>
              <a:r>
                <a:rPr lang="ko-KR" altLang="en-US" sz="1000" dirty="0" err="1" smtClean="0"/>
                <a:t>익스플로러</a:t>
              </a:r>
              <a:endParaRPr lang="ko-KR" altLang="en-US" sz="1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841477" y="2073574"/>
              <a:ext cx="5693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오페라</a:t>
              </a:r>
              <a:endParaRPr lang="ko-KR" altLang="en-US" sz="1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82993" y="4901700"/>
              <a:ext cx="8258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/>
                <a:t>파이어폭스</a:t>
              </a:r>
              <a:endParaRPr lang="ko-KR" altLang="en-US" sz="10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878942" y="4749727"/>
              <a:ext cx="44114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smtClean="0"/>
                <a:t>크</a:t>
              </a:r>
              <a:r>
                <a:rPr lang="ko-KR" altLang="en-US" sz="1000"/>
                <a:t>롬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41745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2" name="제목 1"/>
          <p:cNvSpPr txBox="1">
            <a:spLocks/>
          </p:cNvSpPr>
          <p:nvPr/>
        </p:nvSpPr>
        <p:spPr>
          <a:xfrm>
            <a:off x="4420969" y="212071"/>
            <a:ext cx="3818384" cy="752128"/>
          </a:xfrm>
          <a:prstGeom prst="rect">
            <a:avLst/>
          </a:prstGeom>
        </p:spPr>
        <p:txBody>
          <a:bodyPr/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웹 브라우저의 역사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611560" y="476672"/>
            <a:ext cx="7534565" cy="6050252"/>
            <a:chOff x="611560" y="476672"/>
            <a:chExt cx="7534565" cy="6050252"/>
          </a:xfrm>
        </p:grpSpPr>
        <p:cxnSp>
          <p:nvCxnSpPr>
            <p:cNvPr id="99" name="직선 연결선 98"/>
            <p:cNvCxnSpPr/>
            <p:nvPr/>
          </p:nvCxnSpPr>
          <p:spPr>
            <a:xfrm>
              <a:off x="1075280" y="6040518"/>
              <a:ext cx="705985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직선 연결선 114"/>
            <p:cNvCxnSpPr>
              <a:stCxn id="45" idx="3"/>
            </p:cNvCxnSpPr>
            <p:nvPr/>
          </p:nvCxnSpPr>
          <p:spPr>
            <a:xfrm flipV="1">
              <a:off x="1104003" y="5421422"/>
              <a:ext cx="7031135" cy="105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직선 연결선 112"/>
            <p:cNvCxnSpPr>
              <a:stCxn id="42" idx="3"/>
            </p:cNvCxnSpPr>
            <p:nvPr/>
          </p:nvCxnSpPr>
          <p:spPr>
            <a:xfrm flipV="1">
              <a:off x="1104003" y="4711318"/>
              <a:ext cx="7031135" cy="97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연결선 110"/>
            <p:cNvCxnSpPr>
              <a:stCxn id="38" idx="3"/>
            </p:cNvCxnSpPr>
            <p:nvPr/>
          </p:nvCxnSpPr>
          <p:spPr>
            <a:xfrm flipV="1">
              <a:off x="1104003" y="4276038"/>
              <a:ext cx="7031135" cy="384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직선 연결선 108"/>
            <p:cNvCxnSpPr>
              <a:stCxn id="34" idx="3"/>
            </p:cNvCxnSpPr>
            <p:nvPr/>
          </p:nvCxnSpPr>
          <p:spPr>
            <a:xfrm flipV="1">
              <a:off x="1104003" y="3467738"/>
              <a:ext cx="7031135" cy="200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연결선 106"/>
            <p:cNvCxnSpPr>
              <a:stCxn id="32" idx="3"/>
            </p:cNvCxnSpPr>
            <p:nvPr/>
          </p:nvCxnSpPr>
          <p:spPr>
            <a:xfrm flipV="1">
              <a:off x="1104003" y="2757820"/>
              <a:ext cx="7021684" cy="149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연결선 104"/>
            <p:cNvCxnSpPr>
              <a:stCxn id="27" idx="3"/>
            </p:cNvCxnSpPr>
            <p:nvPr/>
          </p:nvCxnSpPr>
          <p:spPr>
            <a:xfrm flipV="1">
              <a:off x="1104003" y="2358506"/>
              <a:ext cx="7021684" cy="170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직선 연결선 102"/>
            <p:cNvCxnSpPr>
              <a:stCxn id="21" idx="3"/>
            </p:cNvCxnSpPr>
            <p:nvPr/>
          </p:nvCxnSpPr>
          <p:spPr>
            <a:xfrm>
              <a:off x="1104003" y="1956379"/>
              <a:ext cx="7021684" cy="22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/>
            <p:cNvCxnSpPr>
              <a:stCxn id="13" idx="3"/>
            </p:cNvCxnSpPr>
            <p:nvPr/>
          </p:nvCxnSpPr>
          <p:spPr>
            <a:xfrm>
              <a:off x="1104003" y="1540201"/>
              <a:ext cx="7021684" cy="48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화살표 연결선 4"/>
            <p:cNvCxnSpPr/>
            <p:nvPr/>
          </p:nvCxnSpPr>
          <p:spPr>
            <a:xfrm>
              <a:off x="1075280" y="494198"/>
              <a:ext cx="3074" cy="6031146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611560" y="476672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1990</a:t>
              </a:r>
              <a:endParaRPr lang="ko-KR" altLang="en-US" sz="11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21767" y="508572"/>
              <a:ext cx="1346751" cy="2894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 smtClean="0"/>
                <a:t>WORLDWIDEWEB</a:t>
              </a:r>
              <a:endParaRPr lang="ko-KR" altLang="en-US" sz="11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491917" y="980728"/>
              <a:ext cx="603642" cy="2894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 smtClean="0"/>
                <a:t>Nexus</a:t>
              </a:r>
              <a:endParaRPr lang="ko-KR" altLang="en-US" sz="1100" dirty="0"/>
            </a:p>
          </p:txBody>
        </p:sp>
        <p:cxnSp>
          <p:nvCxnSpPr>
            <p:cNvPr id="12" name="직선 화살표 연결선 11"/>
            <p:cNvCxnSpPr>
              <a:stCxn id="8" idx="2"/>
              <a:endCxn id="10" idx="0"/>
            </p:cNvCxnSpPr>
            <p:nvPr/>
          </p:nvCxnSpPr>
          <p:spPr>
            <a:xfrm flipH="1">
              <a:off x="1793738" y="798013"/>
              <a:ext cx="1405" cy="182715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611560" y="1409396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1993</a:t>
              </a:r>
              <a:endParaRPr lang="ko-KR" altLang="en-US" sz="11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492536" y="1356385"/>
              <a:ext cx="702196" cy="2894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 smtClean="0"/>
                <a:t>Mosaic</a:t>
              </a:r>
              <a:endParaRPr lang="ko-KR" altLang="en-US" sz="11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11560" y="1825574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1994</a:t>
              </a:r>
              <a:endParaRPr lang="ko-KR" altLang="en-US" sz="1100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105716" y="1830231"/>
              <a:ext cx="1479922" cy="2894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 smtClean="0"/>
                <a:t>Netscape Navigator</a:t>
              </a:r>
              <a:endParaRPr lang="ko-KR" altLang="en-US" sz="1100" dirty="0"/>
            </a:p>
          </p:txBody>
        </p:sp>
        <p:cxnSp>
          <p:nvCxnSpPr>
            <p:cNvPr id="24" name="직선 화살표 연결선 23"/>
            <p:cNvCxnSpPr>
              <a:stCxn id="14" idx="2"/>
              <a:endCxn id="22" idx="0"/>
            </p:cNvCxnSpPr>
            <p:nvPr/>
          </p:nvCxnSpPr>
          <p:spPr>
            <a:xfrm>
              <a:off x="2843634" y="1645826"/>
              <a:ext cx="2043" cy="184405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611560" y="2244780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1995</a:t>
              </a:r>
              <a:endParaRPr lang="ko-KR" altLang="en-US" sz="11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782725" y="2226181"/>
              <a:ext cx="1276488" cy="2894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 smtClean="0"/>
                <a:t>Internet Explorer</a:t>
              </a:r>
              <a:endParaRPr lang="ko-KR" altLang="en-US" sz="11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11560" y="2641960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1996</a:t>
              </a:r>
              <a:endParaRPr lang="ko-KR" altLang="en-US" sz="11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256774" y="2592027"/>
              <a:ext cx="605323" cy="2894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 smtClean="0"/>
                <a:t>Opera</a:t>
              </a:r>
              <a:endParaRPr lang="ko-KR" altLang="en-US" sz="11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11560" y="3356992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1998</a:t>
              </a:r>
              <a:endParaRPr lang="ko-KR" altLang="en-US" sz="11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70442" y="3356992"/>
              <a:ext cx="1944215" cy="2894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 smtClean="0"/>
                <a:t>Netscape Communicator</a:t>
              </a:r>
              <a:endParaRPr lang="ko-KR" altLang="en-US" sz="1100" dirty="0"/>
            </a:p>
          </p:txBody>
        </p:sp>
        <p:cxnSp>
          <p:nvCxnSpPr>
            <p:cNvPr id="37" name="직선 화살표 연결선 36"/>
            <p:cNvCxnSpPr>
              <a:stCxn id="22" idx="2"/>
              <a:endCxn id="35" idx="0"/>
            </p:cNvCxnSpPr>
            <p:nvPr/>
          </p:nvCxnSpPr>
          <p:spPr>
            <a:xfrm flipH="1">
              <a:off x="2842550" y="2119672"/>
              <a:ext cx="3127" cy="1237320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611560" y="4149080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2002</a:t>
              </a:r>
              <a:endParaRPr lang="ko-KR" altLang="en-US" sz="11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270838" y="4155472"/>
              <a:ext cx="1143352" cy="2894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 smtClean="0"/>
                <a:t>Mozilla Firefox</a:t>
              </a:r>
              <a:endParaRPr lang="ko-KR" altLang="en-US" sz="1100" dirty="0"/>
            </a:p>
          </p:txBody>
        </p:sp>
        <p:cxnSp>
          <p:nvCxnSpPr>
            <p:cNvPr id="41" name="직선 화살표 연결선 40"/>
            <p:cNvCxnSpPr>
              <a:stCxn id="35" idx="2"/>
              <a:endCxn id="39" idx="0"/>
            </p:cNvCxnSpPr>
            <p:nvPr/>
          </p:nvCxnSpPr>
          <p:spPr>
            <a:xfrm flipH="1">
              <a:off x="2842514" y="3646433"/>
              <a:ext cx="36" cy="509039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611560" y="4590238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2003</a:t>
              </a:r>
              <a:endParaRPr lang="ko-KR" altLang="en-US" sz="11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327376" y="4564044"/>
              <a:ext cx="564991" cy="2894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 smtClean="0"/>
                <a:t>Safari</a:t>
              </a:r>
              <a:endParaRPr lang="ko-KR" altLang="en-US" sz="11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11560" y="5301208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2008</a:t>
              </a:r>
              <a:endParaRPr lang="ko-KR" altLang="en-US" sz="11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7328991" y="5254442"/>
              <a:ext cx="716290" cy="2894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 smtClean="0"/>
                <a:t>Chrome</a:t>
              </a:r>
              <a:endParaRPr lang="ko-KR" altLang="en-US" sz="1100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11560" y="5899833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2015</a:t>
              </a:r>
              <a:endParaRPr lang="ko-KR" altLang="en-US" sz="11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830112" y="5896972"/>
              <a:ext cx="1181715" cy="2894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 smtClean="0"/>
                <a:t>Microsoft Edge</a:t>
              </a:r>
              <a:endParaRPr lang="ko-KR" altLang="en-US" sz="1100" dirty="0"/>
            </a:p>
          </p:txBody>
        </p:sp>
        <p:cxnSp>
          <p:nvCxnSpPr>
            <p:cNvPr id="51" name="직선 화살표 연결선 50"/>
            <p:cNvCxnSpPr>
              <a:stCxn id="28" idx="2"/>
              <a:endCxn id="49" idx="0"/>
            </p:cNvCxnSpPr>
            <p:nvPr/>
          </p:nvCxnSpPr>
          <p:spPr>
            <a:xfrm>
              <a:off x="4420969" y="2515622"/>
              <a:ext cx="1" cy="3381350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화살표 연결선 54"/>
            <p:cNvCxnSpPr>
              <a:stCxn id="39" idx="2"/>
            </p:cNvCxnSpPr>
            <p:nvPr/>
          </p:nvCxnSpPr>
          <p:spPr>
            <a:xfrm>
              <a:off x="2842514" y="4444913"/>
              <a:ext cx="0" cy="2080431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화살표 연결선 56"/>
            <p:cNvCxnSpPr>
              <a:stCxn id="33" idx="2"/>
            </p:cNvCxnSpPr>
            <p:nvPr/>
          </p:nvCxnSpPr>
          <p:spPr>
            <a:xfrm flipH="1">
              <a:off x="5554717" y="2881468"/>
              <a:ext cx="4719" cy="3645456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화살표 연결선 57"/>
            <p:cNvCxnSpPr>
              <a:stCxn id="44" idx="2"/>
            </p:cNvCxnSpPr>
            <p:nvPr/>
          </p:nvCxnSpPr>
          <p:spPr>
            <a:xfrm flipH="1">
              <a:off x="6591552" y="4853485"/>
              <a:ext cx="18320" cy="1645437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화살표 연결선 60"/>
            <p:cNvCxnSpPr>
              <a:stCxn id="46" idx="2"/>
            </p:cNvCxnSpPr>
            <p:nvPr/>
          </p:nvCxnSpPr>
          <p:spPr>
            <a:xfrm>
              <a:off x="7687136" y="5543883"/>
              <a:ext cx="0" cy="981461"/>
            </a:xfrm>
            <a:prstGeom prst="straightConnector1">
              <a:avLst/>
            </a:prstGeom>
            <a:ln w="28575"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098" name="Picture 2" descr="C:\Users\com\Desktop\icon175x175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48909" y="4941168"/>
              <a:ext cx="252000" cy="25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4" descr="C:\Users\com\Desktop\opera-152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4818" y="2358505"/>
              <a:ext cx="252000" cy="25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1" name="Picture 5" descr="C:\Users\com\Desktop\539-safari-box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9552" y="4293096"/>
              <a:ext cx="252000" cy="25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2" name="Picture 6" descr="C:\Users\com\Desktop\ie9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8104" y="1988840"/>
              <a:ext cx="252000" cy="25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3" name="Picture 7" descr="C:\Users\com\Desktop\unnamed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4398" y="3897080"/>
              <a:ext cx="252000" cy="25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4" name="Picture 8" descr="C:\Users\com\Desktop\netscape_navigator_by_onlyouniverse-d4s0fhu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28120" y="1556792"/>
              <a:ext cx="252000" cy="25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5" name="Picture 9" descr="C:\Users\com\Desktop\Microsoft-Edge-Browser-logo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2650" y="5589240"/>
              <a:ext cx="521960" cy="391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23" name="직선 화살표 연결선 122"/>
            <p:cNvCxnSpPr>
              <a:stCxn id="49" idx="2"/>
            </p:cNvCxnSpPr>
            <p:nvPr/>
          </p:nvCxnSpPr>
          <p:spPr>
            <a:xfrm flipH="1">
              <a:off x="4420969" y="6186413"/>
              <a:ext cx="1" cy="338931"/>
            </a:xfrm>
            <a:prstGeom prst="straightConnector1">
              <a:avLst/>
            </a:prstGeom>
            <a:ln w="28575">
              <a:solidFill>
                <a:schemeClr val="accent1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611560" y="6237312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2018</a:t>
              </a:r>
              <a:endParaRPr lang="ko-KR" altLang="en-US" sz="1100" dirty="0"/>
            </a:p>
          </p:txBody>
        </p:sp>
        <p:cxnSp>
          <p:nvCxnSpPr>
            <p:cNvPr id="54" name="직선 연결선 53"/>
            <p:cNvCxnSpPr/>
            <p:nvPr/>
          </p:nvCxnSpPr>
          <p:spPr>
            <a:xfrm>
              <a:off x="1086267" y="6381328"/>
              <a:ext cx="705985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6169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최초의 웹 브라우저</a:t>
            </a:r>
            <a:r>
              <a:rPr lang="en-US" altLang="ko-KR" smtClean="0"/>
              <a:t>, WorldWideWeb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>
          <a:xfrm>
            <a:off x="277025" y="1588988"/>
            <a:ext cx="3358871" cy="4572000"/>
          </a:xfrm>
        </p:spPr>
        <p:txBody>
          <a:bodyPr/>
          <a:lstStyle/>
          <a:p>
            <a:r>
              <a:rPr lang="ko-KR" altLang="en-US" dirty="0" smtClean="0"/>
              <a:t>웹 개념 창시자</a:t>
            </a:r>
            <a:r>
              <a:rPr lang="en-US" altLang="ko-KR" dirty="0" smtClean="0"/>
              <a:t>, Tim Berners-Lee</a:t>
            </a:r>
            <a:r>
              <a:rPr lang="ko-KR" altLang="en-US" dirty="0" smtClean="0"/>
              <a:t>가 개발</a:t>
            </a:r>
            <a:endParaRPr lang="en-US" altLang="ko-KR" dirty="0" smtClean="0"/>
          </a:p>
          <a:p>
            <a:r>
              <a:rPr lang="ko-KR" altLang="en-US" dirty="0" smtClean="0"/>
              <a:t>이후 </a:t>
            </a:r>
            <a:r>
              <a:rPr lang="en-US" altLang="ko-KR" dirty="0" smtClean="0"/>
              <a:t>Nexus</a:t>
            </a:r>
            <a:r>
              <a:rPr lang="ko-KR" altLang="en-US" dirty="0" smtClean="0"/>
              <a:t>로 개명</a:t>
            </a:r>
            <a:endParaRPr lang="ko-KR" altLang="en-US" dirty="0"/>
          </a:p>
        </p:txBody>
      </p:sp>
      <p:sp>
        <p:nvSpPr>
          <p:cNvPr id="10" name="내용 개체 틀 9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6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220" y="1412776"/>
            <a:ext cx="5305425" cy="492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5724128" y="6372524"/>
            <a:ext cx="14622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/>
              <a:t>출처</a:t>
            </a:r>
            <a:r>
              <a:rPr lang="en-US" altLang="ko-KR" sz="1400" dirty="0" smtClean="0"/>
              <a:t>) Wikipedia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63043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15362</TotalTime>
  <Words>2250</Words>
  <Application>Microsoft Office PowerPoint</Application>
  <PresentationFormat>화면 슬라이드 쇼(4:3)</PresentationFormat>
  <Paragraphs>577</Paragraphs>
  <Slides>44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6" baseType="lpstr">
      <vt:lpstr>HY나무L</vt:lpstr>
      <vt:lpstr>HY나무M</vt:lpstr>
      <vt:lpstr>돋움</vt:lpstr>
      <vt:lpstr>돋움체</vt:lpstr>
      <vt:lpstr>맑은 고딕</vt:lpstr>
      <vt:lpstr>함초롬바탕</vt:lpstr>
      <vt:lpstr>휴먼편지체</vt:lpstr>
      <vt:lpstr>Arial Narrow</vt:lpstr>
      <vt:lpstr>Times New Roman</vt:lpstr>
      <vt:lpstr>Wingdings</vt:lpstr>
      <vt:lpstr>Wingdings 2</vt:lpstr>
      <vt:lpstr>가을</vt:lpstr>
      <vt:lpstr>PowerPoint 프레젠테이션</vt:lpstr>
      <vt:lpstr>강의 목표</vt:lpstr>
      <vt:lpstr>웹의 기본 목적과 구성</vt:lpstr>
      <vt:lpstr>웹 서버와 웹 클라이언트로 이루어진 웹</vt:lpstr>
      <vt:lpstr>웹 서버와 웹 클라이언트의 작동</vt:lpstr>
      <vt:lpstr>인터넷과 웹은 다르다</vt:lpstr>
      <vt:lpstr>웹 브라우저의 종류</vt:lpstr>
      <vt:lpstr>PowerPoint 프레젠테이션</vt:lpstr>
      <vt:lpstr>최초의 웹 브라우저, WorldWideWeb</vt:lpstr>
      <vt:lpstr>여러 웹 브라우저의 특징</vt:lpstr>
      <vt:lpstr>2016년 기점 웹 브라우저의 시장 점유율 비교</vt:lpstr>
      <vt:lpstr>웹 사이트 구축</vt:lpstr>
      <vt:lpstr>웹 서버 소프트웨어</vt:lpstr>
      <vt:lpstr>웹 서버 응용프로그램</vt:lpstr>
      <vt:lpstr>웹 문서와 전자 문서</vt:lpstr>
      <vt:lpstr>PowerPoint 프레젠테이션</vt:lpstr>
      <vt:lpstr>웹 페이지의 주소, URL</vt:lpstr>
      <vt:lpstr>웹 브라우저와 웹 서버 사이의 통신, HTTP</vt:lpstr>
      <vt:lpstr>웹의 시작</vt:lpstr>
      <vt:lpstr>Tim Berners-Lee가 CERN에서 사용하던 NeXT 컴퓨터</vt:lpstr>
      <vt:lpstr>웹의 성공</vt:lpstr>
      <vt:lpstr>모든 곳에 웹이 있다.</vt:lpstr>
      <vt:lpstr>웹 페이지 구성</vt:lpstr>
      <vt:lpstr>HTML, CSS, Javascript로 분리된 웹 페이지 만들기</vt:lpstr>
      <vt:lpstr>HTML,CSS,Javascript로 분리된 웹 페이지 만들기</vt:lpstr>
      <vt:lpstr>3. Javascript 코드로 사용자 인터페이스 처리</vt:lpstr>
      <vt:lpstr>HTML5</vt:lpstr>
      <vt:lpstr>PowerPoint 프레젠테이션</vt:lpstr>
      <vt:lpstr>HTML5 출현 배경</vt:lpstr>
      <vt:lpstr>인터넷 접속 가능한 다양한 기기</vt:lpstr>
      <vt:lpstr>HTML5 표준과 의의</vt:lpstr>
      <vt:lpstr>HTML5 이전의 웹과 HTML5를 도입한 웹의 비교</vt:lpstr>
      <vt:lpstr>HTML5의 기능</vt:lpstr>
      <vt:lpstr>HTML5 문서 편집</vt:lpstr>
      <vt:lpstr>HTML5 문서 편집기 사례 : 서브라임 텍스트</vt:lpstr>
      <vt:lpstr>서브라임텍스트로 HTML 문서 작성(1)</vt:lpstr>
      <vt:lpstr>서브라임텍스트로 HTML 문서 작성(2)</vt:lpstr>
      <vt:lpstr>서브라임텍스트로 HTML 문서 작성(3)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Windows 사용자</cp:lastModifiedBy>
  <cp:revision>468</cp:revision>
  <dcterms:created xsi:type="dcterms:W3CDTF">2011-08-27T14:53:28Z</dcterms:created>
  <dcterms:modified xsi:type="dcterms:W3CDTF">2018-01-04T07:31:03Z</dcterms:modified>
</cp:coreProperties>
</file>

<file path=docProps/thumbnail.jpeg>
</file>